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13716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16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1.xml"/><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3.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14" Type="http://schemas.openxmlformats.org/officeDocument/2006/relationships/slide" Target="slides/slide9.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59" name="Google Shape;59;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96" name="Google Shape;196;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211" name="Google Shape;211;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227" name="Google Shape;227;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242" name="Google Shape;242;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257" name="Google Shape;257;p2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272" name="Google Shape;272;p2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287" name="Google Shape;287;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-This is an example of a case investigation in EDSS. Highlight some of the important information collected. </a:t>
            </a:r>
            <a:endParaRPr/>
          </a:p>
          <a:p>
            <a:pPr indent="0" lvl="0" marL="0" rtl="0" algn="l">
              <a:lnSpc>
                <a:spcPct val="100000"/>
              </a:lnSpc>
              <a:spcBef>
                <a:spcPts val="0"/>
              </a:spcBef>
              <a:spcAft>
                <a:spcPts val="0"/>
              </a:spcAft>
              <a:buSzPts val="1100"/>
              <a:buNone/>
            </a:pPr>
            <a:r>
              <a:t/>
            </a:r>
            <a:endParaRPr/>
          </a:p>
        </p:txBody>
      </p:sp>
      <p:sp>
        <p:nvSpPr>
          <p:cNvPr id="303" name="Google Shape;303;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-Mention there is an area within WVEDSS where you can keep track of contacts that were discovered during contact tracing activities</a:t>
            </a:r>
            <a:endParaRPr/>
          </a:p>
        </p:txBody>
      </p:sp>
      <p:sp>
        <p:nvSpPr>
          <p:cNvPr id="319" name="Google Shape;319;p3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335" name="Google Shape;335;p3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71" name="Google Shape;71;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350" name="Google Shape;350;p3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365" name="Google Shape;365;p3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381" name="Google Shape;381;p3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396" name="Google Shape;396;p3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411" name="Google Shape;411;p3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426" name="Google Shape;426;p3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441" name="Google Shape;441;p3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456" name="Google Shape;456;p4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472" name="Google Shape;472;p4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86" name="Google Shape;86;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04" name="Google Shape;104;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21" name="Google Shape;121;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36" name="Google Shape;136;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51" name="Google Shape;151;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66" name="Google Shape;166;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81" name="Google Shape;181;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3"/>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body"/>
          </p:nvPr>
        </p:nvSpPr>
        <p:spPr>
          <a:xfrm>
            <a:off x="342900" y="1600201"/>
            <a:ext cx="3028950" cy="4525963"/>
          </a:xfrm>
          <a:prstGeom prst="rect">
            <a:avLst/>
          </a:prstGeom>
          <a:noFill/>
          <a:ln>
            <a:noFill/>
          </a:ln>
        </p:spPr>
        <p:txBody>
          <a:bodyPr anchorCtr="0" anchor="t" bIns="45700" lIns="91425" spcFirstLastPara="1" rIns="91425" wrap="square" tIns="45700">
            <a:normAutofit/>
          </a:bodyPr>
          <a:lstStyle>
            <a:lvl1pPr indent="-361950" lvl="0" marL="457200" algn="l">
              <a:lnSpc>
                <a:spcPct val="100000"/>
              </a:lnSpc>
              <a:spcBef>
                <a:spcPts val="420"/>
              </a:spcBef>
              <a:spcAft>
                <a:spcPts val="0"/>
              </a:spcAft>
              <a:buClr>
                <a:schemeClr val="dk1"/>
              </a:buClr>
              <a:buSzPts val="2100"/>
              <a:buChar char="•"/>
              <a:defRPr sz="2100"/>
            </a:lvl1pPr>
            <a:lvl2pPr indent="-342900" lvl="1" marL="914400" algn="l">
              <a:lnSpc>
                <a:spcPct val="100000"/>
              </a:lnSpc>
              <a:spcBef>
                <a:spcPts val="36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4325" lvl="3" marL="1828800" algn="l">
              <a:lnSpc>
                <a:spcPct val="100000"/>
              </a:lnSpc>
              <a:spcBef>
                <a:spcPts val="270"/>
              </a:spcBef>
              <a:spcAft>
                <a:spcPts val="0"/>
              </a:spcAft>
              <a:buClr>
                <a:schemeClr val="dk1"/>
              </a:buClr>
              <a:buSzPts val="1350"/>
              <a:buChar char="–"/>
              <a:defRPr sz="1350"/>
            </a:lvl4pPr>
            <a:lvl5pPr indent="-314325" lvl="4" marL="2286000" algn="l">
              <a:lnSpc>
                <a:spcPct val="100000"/>
              </a:lnSpc>
              <a:spcBef>
                <a:spcPts val="270"/>
              </a:spcBef>
              <a:spcAft>
                <a:spcPts val="0"/>
              </a:spcAft>
              <a:buClr>
                <a:schemeClr val="dk1"/>
              </a:buClr>
              <a:buSzPts val="1350"/>
              <a:buChar char="»"/>
              <a:defRPr sz="1350"/>
            </a:lvl5pPr>
            <a:lvl6pPr indent="-314325" lvl="5" marL="2743200" algn="l">
              <a:lnSpc>
                <a:spcPct val="100000"/>
              </a:lnSpc>
              <a:spcBef>
                <a:spcPts val="270"/>
              </a:spcBef>
              <a:spcAft>
                <a:spcPts val="0"/>
              </a:spcAft>
              <a:buClr>
                <a:schemeClr val="dk1"/>
              </a:buClr>
              <a:buSzPts val="1350"/>
              <a:buChar char="•"/>
              <a:defRPr sz="1350"/>
            </a:lvl6pPr>
            <a:lvl7pPr indent="-314325" lvl="6" marL="3200400" algn="l">
              <a:lnSpc>
                <a:spcPct val="100000"/>
              </a:lnSpc>
              <a:spcBef>
                <a:spcPts val="270"/>
              </a:spcBef>
              <a:spcAft>
                <a:spcPts val="0"/>
              </a:spcAft>
              <a:buClr>
                <a:schemeClr val="dk1"/>
              </a:buClr>
              <a:buSzPts val="1350"/>
              <a:buChar char="•"/>
              <a:defRPr sz="1350"/>
            </a:lvl7pPr>
            <a:lvl8pPr indent="-314325" lvl="7" marL="3657600" algn="l">
              <a:lnSpc>
                <a:spcPct val="100000"/>
              </a:lnSpc>
              <a:spcBef>
                <a:spcPts val="270"/>
              </a:spcBef>
              <a:spcAft>
                <a:spcPts val="0"/>
              </a:spcAft>
              <a:buClr>
                <a:schemeClr val="dk1"/>
              </a:buClr>
              <a:buSzPts val="1350"/>
              <a:buChar char="•"/>
              <a:defRPr sz="1350"/>
            </a:lvl8pPr>
            <a:lvl9pPr indent="-314325" lvl="8" marL="4114800" algn="l">
              <a:lnSpc>
                <a:spcPct val="100000"/>
              </a:lnSpc>
              <a:spcBef>
                <a:spcPts val="270"/>
              </a:spcBef>
              <a:spcAft>
                <a:spcPts val="0"/>
              </a:spcAft>
              <a:buClr>
                <a:schemeClr val="dk1"/>
              </a:buClr>
              <a:buSzPts val="1350"/>
              <a:buChar char="•"/>
              <a:defRPr sz="1350"/>
            </a:lvl9pPr>
          </a:lstStyle>
          <a:p/>
        </p:txBody>
      </p:sp>
      <p:sp>
        <p:nvSpPr>
          <p:cNvPr id="18" name="Google Shape;18;p3"/>
          <p:cNvSpPr txBox="1"/>
          <p:nvPr>
            <p:ph idx="2" type="body"/>
          </p:nvPr>
        </p:nvSpPr>
        <p:spPr>
          <a:xfrm>
            <a:off x="3486150" y="1600201"/>
            <a:ext cx="3028950" cy="4525963"/>
          </a:xfrm>
          <a:prstGeom prst="rect">
            <a:avLst/>
          </a:prstGeom>
          <a:noFill/>
          <a:ln>
            <a:noFill/>
          </a:ln>
        </p:spPr>
        <p:txBody>
          <a:bodyPr anchorCtr="0" anchor="t" bIns="45700" lIns="91425" spcFirstLastPara="1" rIns="91425" wrap="square" tIns="45700">
            <a:normAutofit/>
          </a:bodyPr>
          <a:lstStyle>
            <a:lvl1pPr indent="-361950" lvl="0" marL="457200" algn="l">
              <a:lnSpc>
                <a:spcPct val="100000"/>
              </a:lnSpc>
              <a:spcBef>
                <a:spcPts val="420"/>
              </a:spcBef>
              <a:spcAft>
                <a:spcPts val="0"/>
              </a:spcAft>
              <a:buClr>
                <a:schemeClr val="dk1"/>
              </a:buClr>
              <a:buSzPts val="2100"/>
              <a:buChar char="•"/>
              <a:defRPr sz="2100"/>
            </a:lvl1pPr>
            <a:lvl2pPr indent="-342900" lvl="1" marL="914400" algn="l">
              <a:lnSpc>
                <a:spcPct val="100000"/>
              </a:lnSpc>
              <a:spcBef>
                <a:spcPts val="36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4325" lvl="3" marL="1828800" algn="l">
              <a:lnSpc>
                <a:spcPct val="100000"/>
              </a:lnSpc>
              <a:spcBef>
                <a:spcPts val="270"/>
              </a:spcBef>
              <a:spcAft>
                <a:spcPts val="0"/>
              </a:spcAft>
              <a:buClr>
                <a:schemeClr val="dk1"/>
              </a:buClr>
              <a:buSzPts val="1350"/>
              <a:buChar char="–"/>
              <a:defRPr sz="1350"/>
            </a:lvl4pPr>
            <a:lvl5pPr indent="-314325" lvl="4" marL="2286000" algn="l">
              <a:lnSpc>
                <a:spcPct val="100000"/>
              </a:lnSpc>
              <a:spcBef>
                <a:spcPts val="270"/>
              </a:spcBef>
              <a:spcAft>
                <a:spcPts val="0"/>
              </a:spcAft>
              <a:buClr>
                <a:schemeClr val="dk1"/>
              </a:buClr>
              <a:buSzPts val="1350"/>
              <a:buChar char="»"/>
              <a:defRPr sz="1350"/>
            </a:lvl5pPr>
            <a:lvl6pPr indent="-314325" lvl="5" marL="2743200" algn="l">
              <a:lnSpc>
                <a:spcPct val="100000"/>
              </a:lnSpc>
              <a:spcBef>
                <a:spcPts val="270"/>
              </a:spcBef>
              <a:spcAft>
                <a:spcPts val="0"/>
              </a:spcAft>
              <a:buClr>
                <a:schemeClr val="dk1"/>
              </a:buClr>
              <a:buSzPts val="1350"/>
              <a:buChar char="•"/>
              <a:defRPr sz="1350"/>
            </a:lvl6pPr>
            <a:lvl7pPr indent="-314325" lvl="6" marL="3200400" algn="l">
              <a:lnSpc>
                <a:spcPct val="100000"/>
              </a:lnSpc>
              <a:spcBef>
                <a:spcPts val="270"/>
              </a:spcBef>
              <a:spcAft>
                <a:spcPts val="0"/>
              </a:spcAft>
              <a:buClr>
                <a:schemeClr val="dk1"/>
              </a:buClr>
              <a:buSzPts val="1350"/>
              <a:buChar char="•"/>
              <a:defRPr sz="1350"/>
            </a:lvl7pPr>
            <a:lvl8pPr indent="-314325" lvl="7" marL="3657600" algn="l">
              <a:lnSpc>
                <a:spcPct val="100000"/>
              </a:lnSpc>
              <a:spcBef>
                <a:spcPts val="270"/>
              </a:spcBef>
              <a:spcAft>
                <a:spcPts val="0"/>
              </a:spcAft>
              <a:buClr>
                <a:schemeClr val="dk1"/>
              </a:buClr>
              <a:buSzPts val="1350"/>
              <a:buChar char="•"/>
              <a:defRPr sz="1350"/>
            </a:lvl8pPr>
            <a:lvl9pPr indent="-314325" lvl="8" marL="4114800" algn="l">
              <a:lnSpc>
                <a:spcPct val="100000"/>
              </a:lnSpc>
              <a:spcBef>
                <a:spcPts val="270"/>
              </a:spcBef>
              <a:spcAft>
                <a:spcPts val="0"/>
              </a:spcAft>
              <a:buClr>
                <a:schemeClr val="dk1"/>
              </a:buClr>
              <a:buSzPts val="1350"/>
              <a:buChar char="•"/>
              <a:defRPr sz="1350"/>
            </a:lvl9pPr>
          </a:lstStyle>
          <a:p/>
        </p:txBody>
      </p:sp>
      <p:sp>
        <p:nvSpPr>
          <p:cNvPr id="19" name="Google Shape;19;p3"/>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 name="Shape 22"/>
        <p:cNvGrpSpPr/>
        <p:nvPr/>
      </p:nvGrpSpPr>
      <p:grpSpPr>
        <a:xfrm>
          <a:off x="0" y="0"/>
          <a:ext cx="0" cy="0"/>
          <a:chOff x="0" y="0"/>
          <a:chExt cx="0" cy="0"/>
        </a:xfrm>
      </p:grpSpPr>
      <p:sp>
        <p:nvSpPr>
          <p:cNvPr id="23" name="Google Shape;23;p4"/>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 type="body"/>
          </p:nvPr>
        </p:nvSpPr>
        <p:spPr>
          <a:xfrm>
            <a:off x="342900" y="1535113"/>
            <a:ext cx="303014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sz="1800"/>
            </a:lvl1pPr>
            <a:lvl2pPr indent="-228600" lvl="1" marL="914400" algn="l">
              <a:lnSpc>
                <a:spcPct val="100000"/>
              </a:lnSpc>
              <a:spcBef>
                <a:spcPts val="300"/>
              </a:spcBef>
              <a:spcAft>
                <a:spcPts val="0"/>
              </a:spcAft>
              <a:buClr>
                <a:schemeClr val="dk1"/>
              </a:buClr>
              <a:buSzPts val="1500"/>
              <a:buNone/>
              <a:defRPr b="1" sz="1500"/>
            </a:lvl2pPr>
            <a:lvl3pPr indent="-228600" lvl="2" marL="1371600" algn="l">
              <a:lnSpc>
                <a:spcPct val="100000"/>
              </a:lnSpc>
              <a:spcBef>
                <a:spcPts val="270"/>
              </a:spcBef>
              <a:spcAft>
                <a:spcPts val="0"/>
              </a:spcAft>
              <a:buClr>
                <a:schemeClr val="dk1"/>
              </a:buClr>
              <a:buSzPts val="1350"/>
              <a:buNone/>
              <a:defRPr b="1" sz="1350"/>
            </a:lvl3pPr>
            <a:lvl4pPr indent="-228600" lvl="3" marL="1828800" algn="l">
              <a:lnSpc>
                <a:spcPct val="100000"/>
              </a:lnSpc>
              <a:spcBef>
                <a:spcPts val="240"/>
              </a:spcBef>
              <a:spcAft>
                <a:spcPts val="0"/>
              </a:spcAft>
              <a:buClr>
                <a:schemeClr val="dk1"/>
              </a:buClr>
              <a:buSzPts val="1200"/>
              <a:buNone/>
              <a:defRPr b="1" sz="1200"/>
            </a:lvl4pPr>
            <a:lvl5pPr indent="-228600" lvl="4" marL="2286000" algn="l">
              <a:lnSpc>
                <a:spcPct val="100000"/>
              </a:lnSpc>
              <a:spcBef>
                <a:spcPts val="240"/>
              </a:spcBef>
              <a:spcAft>
                <a:spcPts val="0"/>
              </a:spcAft>
              <a:buClr>
                <a:schemeClr val="dk1"/>
              </a:buClr>
              <a:buSzPts val="1200"/>
              <a:buNone/>
              <a:defRPr b="1" sz="1200"/>
            </a:lvl5pPr>
            <a:lvl6pPr indent="-228600" lvl="5" marL="2743200" algn="l">
              <a:lnSpc>
                <a:spcPct val="100000"/>
              </a:lnSpc>
              <a:spcBef>
                <a:spcPts val="240"/>
              </a:spcBef>
              <a:spcAft>
                <a:spcPts val="0"/>
              </a:spcAft>
              <a:buClr>
                <a:schemeClr val="dk1"/>
              </a:buClr>
              <a:buSzPts val="1200"/>
              <a:buNone/>
              <a:defRPr b="1" sz="1200"/>
            </a:lvl6pPr>
            <a:lvl7pPr indent="-228600" lvl="6" marL="3200400" algn="l">
              <a:lnSpc>
                <a:spcPct val="100000"/>
              </a:lnSpc>
              <a:spcBef>
                <a:spcPts val="240"/>
              </a:spcBef>
              <a:spcAft>
                <a:spcPts val="0"/>
              </a:spcAft>
              <a:buClr>
                <a:schemeClr val="dk1"/>
              </a:buClr>
              <a:buSzPts val="1200"/>
              <a:buNone/>
              <a:defRPr b="1" sz="1200"/>
            </a:lvl7pPr>
            <a:lvl8pPr indent="-228600" lvl="7" marL="3657600" algn="l">
              <a:lnSpc>
                <a:spcPct val="100000"/>
              </a:lnSpc>
              <a:spcBef>
                <a:spcPts val="240"/>
              </a:spcBef>
              <a:spcAft>
                <a:spcPts val="0"/>
              </a:spcAft>
              <a:buClr>
                <a:schemeClr val="dk1"/>
              </a:buClr>
              <a:buSzPts val="1200"/>
              <a:buNone/>
              <a:defRPr b="1" sz="1200"/>
            </a:lvl8pPr>
            <a:lvl9pPr indent="-228600" lvl="8" marL="4114800" algn="l">
              <a:lnSpc>
                <a:spcPct val="100000"/>
              </a:lnSpc>
              <a:spcBef>
                <a:spcPts val="240"/>
              </a:spcBef>
              <a:spcAft>
                <a:spcPts val="0"/>
              </a:spcAft>
              <a:buClr>
                <a:schemeClr val="dk1"/>
              </a:buClr>
              <a:buSzPts val="1200"/>
              <a:buNone/>
              <a:defRPr b="1" sz="1200"/>
            </a:lvl9pPr>
          </a:lstStyle>
          <a:p/>
        </p:txBody>
      </p:sp>
      <p:sp>
        <p:nvSpPr>
          <p:cNvPr id="25" name="Google Shape;25;p4"/>
          <p:cNvSpPr txBox="1"/>
          <p:nvPr>
            <p:ph idx="2" type="body"/>
          </p:nvPr>
        </p:nvSpPr>
        <p:spPr>
          <a:xfrm>
            <a:off x="342900" y="2174875"/>
            <a:ext cx="3030141" cy="39512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sz="1800"/>
            </a:lvl1pPr>
            <a:lvl2pPr indent="-323850" lvl="1" marL="914400" algn="l">
              <a:lnSpc>
                <a:spcPct val="100000"/>
              </a:lnSpc>
              <a:spcBef>
                <a:spcPts val="300"/>
              </a:spcBef>
              <a:spcAft>
                <a:spcPts val="0"/>
              </a:spcAft>
              <a:buClr>
                <a:schemeClr val="dk1"/>
              </a:buClr>
              <a:buSzPts val="1500"/>
              <a:buChar char="–"/>
              <a:defRPr sz="1500"/>
            </a:lvl2pPr>
            <a:lvl3pPr indent="-314325" lvl="2" marL="1371600" algn="l">
              <a:lnSpc>
                <a:spcPct val="100000"/>
              </a:lnSpc>
              <a:spcBef>
                <a:spcPts val="270"/>
              </a:spcBef>
              <a:spcAft>
                <a:spcPts val="0"/>
              </a:spcAft>
              <a:buClr>
                <a:schemeClr val="dk1"/>
              </a:buClr>
              <a:buSzPts val="1350"/>
              <a:buChar char="•"/>
              <a:defRPr sz="1350"/>
            </a:lvl3pPr>
            <a:lvl4pPr indent="-304800" lvl="3" marL="1828800" algn="l">
              <a:lnSpc>
                <a:spcPct val="100000"/>
              </a:lnSpc>
              <a:spcBef>
                <a:spcPts val="240"/>
              </a:spcBef>
              <a:spcAft>
                <a:spcPts val="0"/>
              </a:spcAft>
              <a:buClr>
                <a:schemeClr val="dk1"/>
              </a:buClr>
              <a:buSzPts val="1200"/>
              <a:buChar char="–"/>
              <a:defRPr sz="1200"/>
            </a:lvl4pPr>
            <a:lvl5pPr indent="-304800" lvl="4" marL="2286000" algn="l">
              <a:lnSpc>
                <a:spcPct val="100000"/>
              </a:lnSpc>
              <a:spcBef>
                <a:spcPts val="240"/>
              </a:spcBef>
              <a:spcAft>
                <a:spcPts val="0"/>
              </a:spcAft>
              <a:buClr>
                <a:schemeClr val="dk1"/>
              </a:buClr>
              <a:buSzPts val="1200"/>
              <a:buChar char="»"/>
              <a:defRPr sz="1200"/>
            </a:lvl5pPr>
            <a:lvl6pPr indent="-304800" lvl="5" marL="2743200" algn="l">
              <a:lnSpc>
                <a:spcPct val="100000"/>
              </a:lnSpc>
              <a:spcBef>
                <a:spcPts val="240"/>
              </a:spcBef>
              <a:spcAft>
                <a:spcPts val="0"/>
              </a:spcAft>
              <a:buClr>
                <a:schemeClr val="dk1"/>
              </a:buClr>
              <a:buSzPts val="1200"/>
              <a:buChar char="•"/>
              <a:defRPr sz="1200"/>
            </a:lvl6pPr>
            <a:lvl7pPr indent="-304800" lvl="6" marL="3200400" algn="l">
              <a:lnSpc>
                <a:spcPct val="100000"/>
              </a:lnSpc>
              <a:spcBef>
                <a:spcPts val="240"/>
              </a:spcBef>
              <a:spcAft>
                <a:spcPts val="0"/>
              </a:spcAft>
              <a:buClr>
                <a:schemeClr val="dk1"/>
              </a:buClr>
              <a:buSzPts val="1200"/>
              <a:buChar char="•"/>
              <a:defRPr sz="1200"/>
            </a:lvl7pPr>
            <a:lvl8pPr indent="-304800" lvl="7" marL="3657600" algn="l">
              <a:lnSpc>
                <a:spcPct val="100000"/>
              </a:lnSpc>
              <a:spcBef>
                <a:spcPts val="240"/>
              </a:spcBef>
              <a:spcAft>
                <a:spcPts val="0"/>
              </a:spcAft>
              <a:buClr>
                <a:schemeClr val="dk1"/>
              </a:buClr>
              <a:buSzPts val="1200"/>
              <a:buChar char="•"/>
              <a:defRPr sz="1200"/>
            </a:lvl8pPr>
            <a:lvl9pPr indent="-304800" lvl="8" marL="4114800" algn="l">
              <a:lnSpc>
                <a:spcPct val="100000"/>
              </a:lnSpc>
              <a:spcBef>
                <a:spcPts val="240"/>
              </a:spcBef>
              <a:spcAft>
                <a:spcPts val="0"/>
              </a:spcAft>
              <a:buClr>
                <a:schemeClr val="dk1"/>
              </a:buClr>
              <a:buSzPts val="1200"/>
              <a:buChar char="•"/>
              <a:defRPr sz="1200"/>
            </a:lvl9pPr>
          </a:lstStyle>
          <a:p/>
        </p:txBody>
      </p:sp>
      <p:sp>
        <p:nvSpPr>
          <p:cNvPr id="26" name="Google Shape;26;p4"/>
          <p:cNvSpPr txBox="1"/>
          <p:nvPr>
            <p:ph idx="3" type="body"/>
          </p:nvPr>
        </p:nvSpPr>
        <p:spPr>
          <a:xfrm>
            <a:off x="3483769" y="1535113"/>
            <a:ext cx="303133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sz="1800"/>
            </a:lvl1pPr>
            <a:lvl2pPr indent="-228600" lvl="1" marL="914400" algn="l">
              <a:lnSpc>
                <a:spcPct val="100000"/>
              </a:lnSpc>
              <a:spcBef>
                <a:spcPts val="300"/>
              </a:spcBef>
              <a:spcAft>
                <a:spcPts val="0"/>
              </a:spcAft>
              <a:buClr>
                <a:schemeClr val="dk1"/>
              </a:buClr>
              <a:buSzPts val="1500"/>
              <a:buNone/>
              <a:defRPr b="1" sz="1500"/>
            </a:lvl2pPr>
            <a:lvl3pPr indent="-228600" lvl="2" marL="1371600" algn="l">
              <a:lnSpc>
                <a:spcPct val="100000"/>
              </a:lnSpc>
              <a:spcBef>
                <a:spcPts val="270"/>
              </a:spcBef>
              <a:spcAft>
                <a:spcPts val="0"/>
              </a:spcAft>
              <a:buClr>
                <a:schemeClr val="dk1"/>
              </a:buClr>
              <a:buSzPts val="1350"/>
              <a:buNone/>
              <a:defRPr b="1" sz="1350"/>
            </a:lvl3pPr>
            <a:lvl4pPr indent="-228600" lvl="3" marL="1828800" algn="l">
              <a:lnSpc>
                <a:spcPct val="100000"/>
              </a:lnSpc>
              <a:spcBef>
                <a:spcPts val="240"/>
              </a:spcBef>
              <a:spcAft>
                <a:spcPts val="0"/>
              </a:spcAft>
              <a:buClr>
                <a:schemeClr val="dk1"/>
              </a:buClr>
              <a:buSzPts val="1200"/>
              <a:buNone/>
              <a:defRPr b="1" sz="1200"/>
            </a:lvl4pPr>
            <a:lvl5pPr indent="-228600" lvl="4" marL="2286000" algn="l">
              <a:lnSpc>
                <a:spcPct val="100000"/>
              </a:lnSpc>
              <a:spcBef>
                <a:spcPts val="240"/>
              </a:spcBef>
              <a:spcAft>
                <a:spcPts val="0"/>
              </a:spcAft>
              <a:buClr>
                <a:schemeClr val="dk1"/>
              </a:buClr>
              <a:buSzPts val="1200"/>
              <a:buNone/>
              <a:defRPr b="1" sz="1200"/>
            </a:lvl5pPr>
            <a:lvl6pPr indent="-228600" lvl="5" marL="2743200" algn="l">
              <a:lnSpc>
                <a:spcPct val="100000"/>
              </a:lnSpc>
              <a:spcBef>
                <a:spcPts val="240"/>
              </a:spcBef>
              <a:spcAft>
                <a:spcPts val="0"/>
              </a:spcAft>
              <a:buClr>
                <a:schemeClr val="dk1"/>
              </a:buClr>
              <a:buSzPts val="1200"/>
              <a:buNone/>
              <a:defRPr b="1" sz="1200"/>
            </a:lvl6pPr>
            <a:lvl7pPr indent="-228600" lvl="6" marL="3200400" algn="l">
              <a:lnSpc>
                <a:spcPct val="100000"/>
              </a:lnSpc>
              <a:spcBef>
                <a:spcPts val="240"/>
              </a:spcBef>
              <a:spcAft>
                <a:spcPts val="0"/>
              </a:spcAft>
              <a:buClr>
                <a:schemeClr val="dk1"/>
              </a:buClr>
              <a:buSzPts val="1200"/>
              <a:buNone/>
              <a:defRPr b="1" sz="1200"/>
            </a:lvl7pPr>
            <a:lvl8pPr indent="-228600" lvl="7" marL="3657600" algn="l">
              <a:lnSpc>
                <a:spcPct val="100000"/>
              </a:lnSpc>
              <a:spcBef>
                <a:spcPts val="240"/>
              </a:spcBef>
              <a:spcAft>
                <a:spcPts val="0"/>
              </a:spcAft>
              <a:buClr>
                <a:schemeClr val="dk1"/>
              </a:buClr>
              <a:buSzPts val="1200"/>
              <a:buNone/>
              <a:defRPr b="1" sz="1200"/>
            </a:lvl8pPr>
            <a:lvl9pPr indent="-228600" lvl="8" marL="4114800" algn="l">
              <a:lnSpc>
                <a:spcPct val="100000"/>
              </a:lnSpc>
              <a:spcBef>
                <a:spcPts val="240"/>
              </a:spcBef>
              <a:spcAft>
                <a:spcPts val="0"/>
              </a:spcAft>
              <a:buClr>
                <a:schemeClr val="dk1"/>
              </a:buClr>
              <a:buSzPts val="1200"/>
              <a:buNone/>
              <a:defRPr b="1" sz="1200"/>
            </a:lvl9pPr>
          </a:lstStyle>
          <a:p/>
        </p:txBody>
      </p:sp>
      <p:sp>
        <p:nvSpPr>
          <p:cNvPr id="27" name="Google Shape;27;p4"/>
          <p:cNvSpPr txBox="1"/>
          <p:nvPr>
            <p:ph idx="4" type="body"/>
          </p:nvPr>
        </p:nvSpPr>
        <p:spPr>
          <a:xfrm>
            <a:off x="3483769" y="2174875"/>
            <a:ext cx="3031331" cy="39512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sz="1800"/>
            </a:lvl1pPr>
            <a:lvl2pPr indent="-323850" lvl="1" marL="914400" algn="l">
              <a:lnSpc>
                <a:spcPct val="100000"/>
              </a:lnSpc>
              <a:spcBef>
                <a:spcPts val="300"/>
              </a:spcBef>
              <a:spcAft>
                <a:spcPts val="0"/>
              </a:spcAft>
              <a:buClr>
                <a:schemeClr val="dk1"/>
              </a:buClr>
              <a:buSzPts val="1500"/>
              <a:buChar char="–"/>
              <a:defRPr sz="1500"/>
            </a:lvl2pPr>
            <a:lvl3pPr indent="-314325" lvl="2" marL="1371600" algn="l">
              <a:lnSpc>
                <a:spcPct val="100000"/>
              </a:lnSpc>
              <a:spcBef>
                <a:spcPts val="270"/>
              </a:spcBef>
              <a:spcAft>
                <a:spcPts val="0"/>
              </a:spcAft>
              <a:buClr>
                <a:schemeClr val="dk1"/>
              </a:buClr>
              <a:buSzPts val="1350"/>
              <a:buChar char="•"/>
              <a:defRPr sz="1350"/>
            </a:lvl3pPr>
            <a:lvl4pPr indent="-304800" lvl="3" marL="1828800" algn="l">
              <a:lnSpc>
                <a:spcPct val="100000"/>
              </a:lnSpc>
              <a:spcBef>
                <a:spcPts val="240"/>
              </a:spcBef>
              <a:spcAft>
                <a:spcPts val="0"/>
              </a:spcAft>
              <a:buClr>
                <a:schemeClr val="dk1"/>
              </a:buClr>
              <a:buSzPts val="1200"/>
              <a:buChar char="–"/>
              <a:defRPr sz="1200"/>
            </a:lvl4pPr>
            <a:lvl5pPr indent="-304800" lvl="4" marL="2286000" algn="l">
              <a:lnSpc>
                <a:spcPct val="100000"/>
              </a:lnSpc>
              <a:spcBef>
                <a:spcPts val="240"/>
              </a:spcBef>
              <a:spcAft>
                <a:spcPts val="0"/>
              </a:spcAft>
              <a:buClr>
                <a:schemeClr val="dk1"/>
              </a:buClr>
              <a:buSzPts val="1200"/>
              <a:buChar char="»"/>
              <a:defRPr sz="1200"/>
            </a:lvl5pPr>
            <a:lvl6pPr indent="-304800" lvl="5" marL="2743200" algn="l">
              <a:lnSpc>
                <a:spcPct val="100000"/>
              </a:lnSpc>
              <a:spcBef>
                <a:spcPts val="240"/>
              </a:spcBef>
              <a:spcAft>
                <a:spcPts val="0"/>
              </a:spcAft>
              <a:buClr>
                <a:schemeClr val="dk1"/>
              </a:buClr>
              <a:buSzPts val="1200"/>
              <a:buChar char="•"/>
              <a:defRPr sz="1200"/>
            </a:lvl6pPr>
            <a:lvl7pPr indent="-304800" lvl="6" marL="3200400" algn="l">
              <a:lnSpc>
                <a:spcPct val="100000"/>
              </a:lnSpc>
              <a:spcBef>
                <a:spcPts val="240"/>
              </a:spcBef>
              <a:spcAft>
                <a:spcPts val="0"/>
              </a:spcAft>
              <a:buClr>
                <a:schemeClr val="dk1"/>
              </a:buClr>
              <a:buSzPts val="1200"/>
              <a:buChar char="•"/>
              <a:defRPr sz="1200"/>
            </a:lvl7pPr>
            <a:lvl8pPr indent="-304800" lvl="7" marL="3657600" algn="l">
              <a:lnSpc>
                <a:spcPct val="100000"/>
              </a:lnSpc>
              <a:spcBef>
                <a:spcPts val="240"/>
              </a:spcBef>
              <a:spcAft>
                <a:spcPts val="0"/>
              </a:spcAft>
              <a:buClr>
                <a:schemeClr val="dk1"/>
              </a:buClr>
              <a:buSzPts val="1200"/>
              <a:buChar char="•"/>
              <a:defRPr sz="1200"/>
            </a:lvl8pPr>
            <a:lvl9pPr indent="-304800" lvl="8" marL="4114800" algn="l">
              <a:lnSpc>
                <a:spcPct val="100000"/>
              </a:lnSpc>
              <a:spcBef>
                <a:spcPts val="240"/>
              </a:spcBef>
              <a:spcAft>
                <a:spcPts val="0"/>
              </a:spcAft>
              <a:buClr>
                <a:schemeClr val="dk1"/>
              </a:buClr>
              <a:buSzPts val="1200"/>
              <a:buChar char="•"/>
              <a:defRPr sz="1200"/>
            </a:lvl9pPr>
          </a:lstStyle>
          <a:p/>
        </p:txBody>
      </p:sp>
      <p:sp>
        <p:nvSpPr>
          <p:cNvPr id="28" name="Google Shape;28;p4"/>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 name="Shape 31"/>
        <p:cNvGrpSpPr/>
        <p:nvPr/>
      </p:nvGrpSpPr>
      <p:grpSpPr>
        <a:xfrm>
          <a:off x="0" y="0"/>
          <a:ext cx="0" cy="0"/>
          <a:chOff x="0" y="0"/>
          <a:chExt cx="0" cy="0"/>
        </a:xfrm>
      </p:grpSpPr>
      <p:sp>
        <p:nvSpPr>
          <p:cNvPr id="32" name="Google Shape;32;p5"/>
          <p:cNvSpPr txBox="1"/>
          <p:nvPr>
            <p:ph type="title"/>
          </p:nvPr>
        </p:nvSpPr>
        <p:spPr>
          <a:xfrm>
            <a:off x="342900" y="273050"/>
            <a:ext cx="2256235"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500"/>
              <a:buFont typeface="Calibri"/>
              <a:buNone/>
              <a:defRPr b="1"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2681287" y="273051"/>
            <a:ext cx="3833813" cy="5853113"/>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61950" lvl="1" marL="914400" algn="l">
              <a:lnSpc>
                <a:spcPct val="100000"/>
              </a:lnSpc>
              <a:spcBef>
                <a:spcPts val="420"/>
              </a:spcBef>
              <a:spcAft>
                <a:spcPts val="0"/>
              </a:spcAft>
              <a:buClr>
                <a:schemeClr val="dk1"/>
              </a:buClr>
              <a:buSzPts val="2100"/>
              <a:buChar char="–"/>
              <a:defRPr sz="2100"/>
            </a:lvl2pPr>
            <a:lvl3pPr indent="-342900" lvl="2" marL="1371600" algn="l">
              <a:lnSpc>
                <a:spcPct val="100000"/>
              </a:lnSpc>
              <a:spcBef>
                <a:spcPts val="360"/>
              </a:spcBef>
              <a:spcAft>
                <a:spcPts val="0"/>
              </a:spcAft>
              <a:buClr>
                <a:schemeClr val="dk1"/>
              </a:buClr>
              <a:buSzPts val="1800"/>
              <a:buChar char="•"/>
              <a:defRPr sz="1800"/>
            </a:lvl3pPr>
            <a:lvl4pPr indent="-323850" lvl="3" marL="1828800" algn="l">
              <a:lnSpc>
                <a:spcPct val="100000"/>
              </a:lnSpc>
              <a:spcBef>
                <a:spcPts val="300"/>
              </a:spcBef>
              <a:spcAft>
                <a:spcPts val="0"/>
              </a:spcAft>
              <a:buClr>
                <a:schemeClr val="dk1"/>
              </a:buClr>
              <a:buSzPts val="1500"/>
              <a:buChar char="–"/>
              <a:defRPr sz="1500"/>
            </a:lvl4pPr>
            <a:lvl5pPr indent="-323850" lvl="4" marL="2286000" algn="l">
              <a:lnSpc>
                <a:spcPct val="100000"/>
              </a:lnSpc>
              <a:spcBef>
                <a:spcPts val="300"/>
              </a:spcBef>
              <a:spcAft>
                <a:spcPts val="0"/>
              </a:spcAft>
              <a:buClr>
                <a:schemeClr val="dk1"/>
              </a:buClr>
              <a:buSzPts val="1500"/>
              <a:buChar char="»"/>
              <a:defRPr sz="1500"/>
            </a:lvl5pPr>
            <a:lvl6pPr indent="-323850" lvl="5" marL="2743200" algn="l">
              <a:lnSpc>
                <a:spcPct val="100000"/>
              </a:lnSpc>
              <a:spcBef>
                <a:spcPts val="300"/>
              </a:spcBef>
              <a:spcAft>
                <a:spcPts val="0"/>
              </a:spcAft>
              <a:buClr>
                <a:schemeClr val="dk1"/>
              </a:buClr>
              <a:buSzPts val="1500"/>
              <a:buChar char="•"/>
              <a:defRPr sz="1500"/>
            </a:lvl6pPr>
            <a:lvl7pPr indent="-323850" lvl="6" marL="3200400" algn="l">
              <a:lnSpc>
                <a:spcPct val="100000"/>
              </a:lnSpc>
              <a:spcBef>
                <a:spcPts val="300"/>
              </a:spcBef>
              <a:spcAft>
                <a:spcPts val="0"/>
              </a:spcAft>
              <a:buClr>
                <a:schemeClr val="dk1"/>
              </a:buClr>
              <a:buSzPts val="1500"/>
              <a:buChar char="•"/>
              <a:defRPr sz="1500"/>
            </a:lvl7pPr>
            <a:lvl8pPr indent="-323850" lvl="7" marL="3657600" algn="l">
              <a:lnSpc>
                <a:spcPct val="100000"/>
              </a:lnSpc>
              <a:spcBef>
                <a:spcPts val="300"/>
              </a:spcBef>
              <a:spcAft>
                <a:spcPts val="0"/>
              </a:spcAft>
              <a:buClr>
                <a:schemeClr val="dk1"/>
              </a:buClr>
              <a:buSzPts val="1500"/>
              <a:buChar char="•"/>
              <a:defRPr sz="1500"/>
            </a:lvl8pPr>
            <a:lvl9pPr indent="-323850" lvl="8" marL="4114800" algn="l">
              <a:lnSpc>
                <a:spcPct val="100000"/>
              </a:lnSpc>
              <a:spcBef>
                <a:spcPts val="300"/>
              </a:spcBef>
              <a:spcAft>
                <a:spcPts val="0"/>
              </a:spcAft>
              <a:buClr>
                <a:schemeClr val="dk1"/>
              </a:buClr>
              <a:buSzPts val="1500"/>
              <a:buChar char="•"/>
              <a:defRPr sz="1500"/>
            </a:lvl9pPr>
          </a:lstStyle>
          <a:p/>
        </p:txBody>
      </p:sp>
      <p:sp>
        <p:nvSpPr>
          <p:cNvPr id="34" name="Google Shape;34;p5"/>
          <p:cNvSpPr txBox="1"/>
          <p:nvPr>
            <p:ph idx="2" type="body"/>
          </p:nvPr>
        </p:nvSpPr>
        <p:spPr>
          <a:xfrm>
            <a:off x="342900" y="1435101"/>
            <a:ext cx="2256235"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10"/>
              </a:spcBef>
              <a:spcAft>
                <a:spcPts val="0"/>
              </a:spcAft>
              <a:buClr>
                <a:schemeClr val="dk1"/>
              </a:buClr>
              <a:buSzPts val="1050"/>
              <a:buNone/>
              <a:defRPr sz="1050"/>
            </a:lvl1pPr>
            <a:lvl2pPr indent="-228600" lvl="1" marL="914400" algn="l">
              <a:lnSpc>
                <a:spcPct val="100000"/>
              </a:lnSpc>
              <a:spcBef>
                <a:spcPts val="180"/>
              </a:spcBef>
              <a:spcAft>
                <a:spcPts val="0"/>
              </a:spcAft>
              <a:buClr>
                <a:schemeClr val="dk1"/>
              </a:buClr>
              <a:buSzPts val="900"/>
              <a:buNone/>
              <a:defRPr sz="900"/>
            </a:lvl2pPr>
            <a:lvl3pPr indent="-228600" lvl="2" marL="1371600" algn="l">
              <a:lnSpc>
                <a:spcPct val="100000"/>
              </a:lnSpc>
              <a:spcBef>
                <a:spcPts val="150"/>
              </a:spcBef>
              <a:spcAft>
                <a:spcPts val="0"/>
              </a:spcAft>
              <a:buClr>
                <a:schemeClr val="dk1"/>
              </a:buClr>
              <a:buSzPts val="750"/>
              <a:buNone/>
              <a:defRPr sz="750"/>
            </a:lvl3pPr>
            <a:lvl4pPr indent="-228600" lvl="3" marL="1828800" algn="l">
              <a:lnSpc>
                <a:spcPct val="100000"/>
              </a:lnSpc>
              <a:spcBef>
                <a:spcPts val="135"/>
              </a:spcBef>
              <a:spcAft>
                <a:spcPts val="0"/>
              </a:spcAft>
              <a:buClr>
                <a:schemeClr val="dk1"/>
              </a:buClr>
              <a:buSzPts val="675"/>
              <a:buNone/>
              <a:defRPr sz="675"/>
            </a:lvl4pPr>
            <a:lvl5pPr indent="-228600" lvl="4" marL="2286000" algn="l">
              <a:lnSpc>
                <a:spcPct val="100000"/>
              </a:lnSpc>
              <a:spcBef>
                <a:spcPts val="135"/>
              </a:spcBef>
              <a:spcAft>
                <a:spcPts val="0"/>
              </a:spcAft>
              <a:buClr>
                <a:schemeClr val="dk1"/>
              </a:buClr>
              <a:buSzPts val="675"/>
              <a:buNone/>
              <a:defRPr sz="675"/>
            </a:lvl5pPr>
            <a:lvl6pPr indent="-228600" lvl="5" marL="2743200" algn="l">
              <a:lnSpc>
                <a:spcPct val="100000"/>
              </a:lnSpc>
              <a:spcBef>
                <a:spcPts val="135"/>
              </a:spcBef>
              <a:spcAft>
                <a:spcPts val="0"/>
              </a:spcAft>
              <a:buClr>
                <a:schemeClr val="dk1"/>
              </a:buClr>
              <a:buSzPts val="675"/>
              <a:buNone/>
              <a:defRPr sz="675"/>
            </a:lvl6pPr>
            <a:lvl7pPr indent="-228600" lvl="6" marL="3200400" algn="l">
              <a:lnSpc>
                <a:spcPct val="100000"/>
              </a:lnSpc>
              <a:spcBef>
                <a:spcPts val="135"/>
              </a:spcBef>
              <a:spcAft>
                <a:spcPts val="0"/>
              </a:spcAft>
              <a:buClr>
                <a:schemeClr val="dk1"/>
              </a:buClr>
              <a:buSzPts val="675"/>
              <a:buNone/>
              <a:defRPr sz="675"/>
            </a:lvl7pPr>
            <a:lvl8pPr indent="-228600" lvl="7" marL="3657600" algn="l">
              <a:lnSpc>
                <a:spcPct val="100000"/>
              </a:lnSpc>
              <a:spcBef>
                <a:spcPts val="135"/>
              </a:spcBef>
              <a:spcAft>
                <a:spcPts val="0"/>
              </a:spcAft>
              <a:buClr>
                <a:schemeClr val="dk1"/>
              </a:buClr>
              <a:buSzPts val="675"/>
              <a:buNone/>
              <a:defRPr sz="675"/>
            </a:lvl8pPr>
            <a:lvl9pPr indent="-228600" lvl="8" marL="4114800" algn="l">
              <a:lnSpc>
                <a:spcPct val="100000"/>
              </a:lnSpc>
              <a:spcBef>
                <a:spcPts val="135"/>
              </a:spcBef>
              <a:spcAft>
                <a:spcPts val="0"/>
              </a:spcAft>
              <a:buClr>
                <a:schemeClr val="dk1"/>
              </a:buClr>
              <a:buSzPts val="675"/>
              <a:buNone/>
              <a:defRPr sz="675"/>
            </a:lvl9pPr>
          </a:lstStyle>
          <a:p/>
        </p:txBody>
      </p:sp>
      <p:sp>
        <p:nvSpPr>
          <p:cNvPr id="35" name="Google Shape;35;p5"/>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6"/>
          <p:cNvSpPr txBox="1"/>
          <p:nvPr>
            <p:ph type="title"/>
          </p:nvPr>
        </p:nvSpPr>
        <p:spPr>
          <a:xfrm>
            <a:off x="1344216" y="4800600"/>
            <a:ext cx="41148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500"/>
              <a:buFont typeface="Calibri"/>
              <a:buNone/>
              <a:defRPr b="1"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p:nvPr>
            <p:ph idx="2" type="pic"/>
          </p:nvPr>
        </p:nvSpPr>
        <p:spPr>
          <a:xfrm>
            <a:off x="1344216" y="612775"/>
            <a:ext cx="4114800" cy="4114800"/>
          </a:xfrm>
          <a:prstGeom prst="rect">
            <a:avLst/>
          </a:prstGeom>
          <a:noFill/>
          <a:ln>
            <a:noFill/>
          </a:ln>
        </p:spPr>
      </p:sp>
      <p:sp>
        <p:nvSpPr>
          <p:cNvPr id="41" name="Google Shape;41;p6"/>
          <p:cNvSpPr txBox="1"/>
          <p:nvPr>
            <p:ph idx="1" type="body"/>
          </p:nvPr>
        </p:nvSpPr>
        <p:spPr>
          <a:xfrm>
            <a:off x="1344216" y="5367338"/>
            <a:ext cx="41148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10"/>
              </a:spcBef>
              <a:spcAft>
                <a:spcPts val="0"/>
              </a:spcAft>
              <a:buClr>
                <a:schemeClr val="dk1"/>
              </a:buClr>
              <a:buSzPts val="1050"/>
              <a:buNone/>
              <a:defRPr sz="1050"/>
            </a:lvl1pPr>
            <a:lvl2pPr indent="-228600" lvl="1" marL="914400" algn="l">
              <a:lnSpc>
                <a:spcPct val="100000"/>
              </a:lnSpc>
              <a:spcBef>
                <a:spcPts val="180"/>
              </a:spcBef>
              <a:spcAft>
                <a:spcPts val="0"/>
              </a:spcAft>
              <a:buClr>
                <a:schemeClr val="dk1"/>
              </a:buClr>
              <a:buSzPts val="900"/>
              <a:buNone/>
              <a:defRPr sz="900"/>
            </a:lvl2pPr>
            <a:lvl3pPr indent="-228600" lvl="2" marL="1371600" algn="l">
              <a:lnSpc>
                <a:spcPct val="100000"/>
              </a:lnSpc>
              <a:spcBef>
                <a:spcPts val="150"/>
              </a:spcBef>
              <a:spcAft>
                <a:spcPts val="0"/>
              </a:spcAft>
              <a:buClr>
                <a:schemeClr val="dk1"/>
              </a:buClr>
              <a:buSzPts val="750"/>
              <a:buNone/>
              <a:defRPr sz="750"/>
            </a:lvl3pPr>
            <a:lvl4pPr indent="-228600" lvl="3" marL="1828800" algn="l">
              <a:lnSpc>
                <a:spcPct val="100000"/>
              </a:lnSpc>
              <a:spcBef>
                <a:spcPts val="135"/>
              </a:spcBef>
              <a:spcAft>
                <a:spcPts val="0"/>
              </a:spcAft>
              <a:buClr>
                <a:schemeClr val="dk1"/>
              </a:buClr>
              <a:buSzPts val="675"/>
              <a:buNone/>
              <a:defRPr sz="675"/>
            </a:lvl4pPr>
            <a:lvl5pPr indent="-228600" lvl="4" marL="2286000" algn="l">
              <a:lnSpc>
                <a:spcPct val="100000"/>
              </a:lnSpc>
              <a:spcBef>
                <a:spcPts val="135"/>
              </a:spcBef>
              <a:spcAft>
                <a:spcPts val="0"/>
              </a:spcAft>
              <a:buClr>
                <a:schemeClr val="dk1"/>
              </a:buClr>
              <a:buSzPts val="675"/>
              <a:buNone/>
              <a:defRPr sz="675"/>
            </a:lvl5pPr>
            <a:lvl6pPr indent="-228600" lvl="5" marL="2743200" algn="l">
              <a:lnSpc>
                <a:spcPct val="100000"/>
              </a:lnSpc>
              <a:spcBef>
                <a:spcPts val="135"/>
              </a:spcBef>
              <a:spcAft>
                <a:spcPts val="0"/>
              </a:spcAft>
              <a:buClr>
                <a:schemeClr val="dk1"/>
              </a:buClr>
              <a:buSzPts val="675"/>
              <a:buNone/>
              <a:defRPr sz="675"/>
            </a:lvl6pPr>
            <a:lvl7pPr indent="-228600" lvl="6" marL="3200400" algn="l">
              <a:lnSpc>
                <a:spcPct val="100000"/>
              </a:lnSpc>
              <a:spcBef>
                <a:spcPts val="135"/>
              </a:spcBef>
              <a:spcAft>
                <a:spcPts val="0"/>
              </a:spcAft>
              <a:buClr>
                <a:schemeClr val="dk1"/>
              </a:buClr>
              <a:buSzPts val="675"/>
              <a:buNone/>
              <a:defRPr sz="675"/>
            </a:lvl7pPr>
            <a:lvl8pPr indent="-228600" lvl="7" marL="3657600" algn="l">
              <a:lnSpc>
                <a:spcPct val="100000"/>
              </a:lnSpc>
              <a:spcBef>
                <a:spcPts val="135"/>
              </a:spcBef>
              <a:spcAft>
                <a:spcPts val="0"/>
              </a:spcAft>
              <a:buClr>
                <a:schemeClr val="dk1"/>
              </a:buClr>
              <a:buSzPts val="675"/>
              <a:buNone/>
              <a:defRPr sz="675"/>
            </a:lvl8pPr>
            <a:lvl9pPr indent="-228600" lvl="8" marL="4114800" algn="l">
              <a:lnSpc>
                <a:spcPct val="100000"/>
              </a:lnSpc>
              <a:spcBef>
                <a:spcPts val="135"/>
              </a:spcBef>
              <a:spcAft>
                <a:spcPts val="0"/>
              </a:spcAft>
              <a:buClr>
                <a:schemeClr val="dk1"/>
              </a:buClr>
              <a:buSzPts val="675"/>
              <a:buNone/>
              <a:defRPr sz="675"/>
            </a:lvl9pPr>
          </a:lstStyle>
          <a:p/>
        </p:txBody>
      </p:sp>
      <p:sp>
        <p:nvSpPr>
          <p:cNvPr id="42" name="Google Shape;42;p6"/>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 name="Shape 45"/>
        <p:cNvGrpSpPr/>
        <p:nvPr/>
      </p:nvGrpSpPr>
      <p:grpSpPr>
        <a:xfrm>
          <a:off x="0" y="0"/>
          <a:ext cx="0" cy="0"/>
          <a:chOff x="0" y="0"/>
          <a:chExt cx="0" cy="0"/>
        </a:xfrm>
      </p:grpSpPr>
      <p:sp>
        <p:nvSpPr>
          <p:cNvPr id="46" name="Google Shape;46;p7"/>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 type="body"/>
          </p:nvPr>
        </p:nvSpPr>
        <p:spPr>
          <a:xfrm rot="5400000">
            <a:off x="1166019" y="777082"/>
            <a:ext cx="4525963"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 name="Google Shape;48;p7"/>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Google Shape;52;p8"/>
          <p:cNvSpPr txBox="1"/>
          <p:nvPr>
            <p:ph type="title"/>
          </p:nvPr>
        </p:nvSpPr>
        <p:spPr>
          <a:xfrm rot="5400000">
            <a:off x="2817813" y="2428877"/>
            <a:ext cx="5851525" cy="15430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 type="body"/>
          </p:nvPr>
        </p:nvSpPr>
        <p:spPr>
          <a:xfrm rot="5400000">
            <a:off x="-325437" y="942977"/>
            <a:ext cx="5851525" cy="45148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4" name="Google Shape;54;p8"/>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342900" y="1600201"/>
            <a:ext cx="6172200" cy="452596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342900" y="6356351"/>
            <a:ext cx="1600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343150" y="6356351"/>
            <a:ext cx="21717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914900" y="6356351"/>
            <a:ext cx="1600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7.jp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6.jpg"/><Relationship Id="rId5" Type="http://schemas.openxmlformats.org/officeDocument/2006/relationships/image" Target="../media/image23.jpg"/><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5.jpg"/><Relationship Id="rId5" Type="http://schemas.openxmlformats.org/officeDocument/2006/relationships/image" Target="../media/image9.jpg"/><Relationship Id="rId6"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2.jp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21.jpg"/><Relationship Id="rId6"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hyperlink" Target="mailto:Johanna.L.Bosse@wv.gov" TargetMode="Externa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5"/>
        </a:solidFill>
      </p:bgPr>
    </p:bg>
    <p:spTree>
      <p:nvGrpSpPr>
        <p:cNvPr id="60" name="Shape 60"/>
        <p:cNvGrpSpPr/>
        <p:nvPr/>
      </p:nvGrpSpPr>
      <p:grpSpPr>
        <a:xfrm>
          <a:off x="0" y="0"/>
          <a:ext cx="0" cy="0"/>
          <a:chOff x="0" y="0"/>
          <a:chExt cx="0" cy="0"/>
        </a:xfrm>
      </p:grpSpPr>
      <p:sp>
        <p:nvSpPr>
          <p:cNvPr id="61" name="Google Shape;61;p9"/>
          <p:cNvSpPr/>
          <p:nvPr/>
        </p:nvSpPr>
        <p:spPr>
          <a:xfrm>
            <a:off x="9360976" y="8539566"/>
            <a:ext cx="3964550" cy="1183165"/>
          </a:xfrm>
          <a:custGeom>
            <a:rect b="b" l="l" r="r" t="t"/>
            <a:pathLst>
              <a:path extrusionOk="0" h="1890406" w="7016887">
                <a:moveTo>
                  <a:pt x="0" y="0"/>
                </a:moveTo>
                <a:lnTo>
                  <a:pt x="7016888" y="0"/>
                </a:lnTo>
                <a:lnTo>
                  <a:pt x="7016888" y="1890406"/>
                </a:lnTo>
                <a:lnTo>
                  <a:pt x="0" y="1890406"/>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 name="Google Shape;62;p9"/>
          <p:cNvGrpSpPr/>
          <p:nvPr/>
        </p:nvGrpSpPr>
        <p:grpSpPr>
          <a:xfrm>
            <a:off x="292300" y="3115749"/>
            <a:ext cx="13033226" cy="4088954"/>
            <a:chOff x="0" y="-38100"/>
            <a:chExt cx="4576825" cy="1026730"/>
          </a:xfrm>
        </p:grpSpPr>
        <p:sp>
          <p:nvSpPr>
            <p:cNvPr id="63" name="Google Shape;63;p9"/>
            <p:cNvSpPr/>
            <p:nvPr/>
          </p:nvSpPr>
          <p:spPr>
            <a:xfrm>
              <a:off x="0" y="0"/>
              <a:ext cx="4576825" cy="988630"/>
            </a:xfrm>
            <a:custGeom>
              <a:rect b="b" l="l" r="r" t="t"/>
              <a:pathLst>
                <a:path extrusionOk="0" h="988630" w="4576825">
                  <a:moveTo>
                    <a:pt x="8910" y="0"/>
                  </a:moveTo>
                  <a:lnTo>
                    <a:pt x="4567914" y="0"/>
                  </a:lnTo>
                  <a:cubicBezTo>
                    <a:pt x="4570278" y="0"/>
                    <a:pt x="4572544" y="939"/>
                    <a:pt x="4574215" y="2610"/>
                  </a:cubicBezTo>
                  <a:cubicBezTo>
                    <a:pt x="4575886" y="4281"/>
                    <a:pt x="4576825" y="6547"/>
                    <a:pt x="4576825" y="8910"/>
                  </a:cubicBezTo>
                  <a:lnTo>
                    <a:pt x="4576825" y="979720"/>
                  </a:lnTo>
                  <a:cubicBezTo>
                    <a:pt x="4576825" y="982083"/>
                    <a:pt x="4575886" y="984349"/>
                    <a:pt x="4574215" y="986020"/>
                  </a:cubicBezTo>
                  <a:cubicBezTo>
                    <a:pt x="4572544" y="987691"/>
                    <a:pt x="4570278" y="988630"/>
                    <a:pt x="4567914" y="988630"/>
                  </a:cubicBezTo>
                  <a:lnTo>
                    <a:pt x="8910" y="988630"/>
                  </a:lnTo>
                  <a:cubicBezTo>
                    <a:pt x="6547" y="988630"/>
                    <a:pt x="4281" y="987691"/>
                    <a:pt x="2610" y="986020"/>
                  </a:cubicBezTo>
                  <a:cubicBezTo>
                    <a:pt x="939" y="984349"/>
                    <a:pt x="0" y="982083"/>
                    <a:pt x="0" y="979720"/>
                  </a:cubicBezTo>
                  <a:lnTo>
                    <a:pt x="0" y="8910"/>
                  </a:lnTo>
                  <a:cubicBezTo>
                    <a:pt x="0" y="6547"/>
                    <a:pt x="939" y="4281"/>
                    <a:pt x="2610" y="2610"/>
                  </a:cubicBezTo>
                  <a:cubicBezTo>
                    <a:pt x="4281" y="939"/>
                    <a:pt x="6547" y="0"/>
                    <a:pt x="8910"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4" name="Google Shape;64;p9"/>
            <p:cNvSpPr txBox="1"/>
            <p:nvPr/>
          </p:nvSpPr>
          <p:spPr>
            <a:xfrm>
              <a:off x="0" y="-38100"/>
              <a:ext cx="4576824" cy="1026730"/>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rgbClr val="01588D"/>
                </a:solidFill>
                <a:latin typeface="Calibri"/>
                <a:ea typeface="Calibri"/>
                <a:cs typeface="Calibri"/>
                <a:sym typeface="Calibri"/>
              </a:endParaRPr>
            </a:p>
          </p:txBody>
        </p:sp>
      </p:grpSp>
      <p:sp>
        <p:nvSpPr>
          <p:cNvPr id="65" name="Google Shape;65;p9"/>
          <p:cNvSpPr txBox="1"/>
          <p:nvPr/>
        </p:nvSpPr>
        <p:spPr>
          <a:xfrm>
            <a:off x="660603" y="3777098"/>
            <a:ext cx="12521996" cy="19236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500"/>
              <a:buFont typeface="Arial"/>
              <a:buNone/>
            </a:pPr>
            <a:r>
              <a:rPr b="1" i="0" lang="en-US" sz="6500" u="none" cap="none" strike="noStrike">
                <a:solidFill>
                  <a:srgbClr val="FFFFFF"/>
                </a:solidFill>
                <a:latin typeface="Calibri"/>
                <a:ea typeface="Calibri"/>
                <a:cs typeface="Calibri"/>
                <a:sym typeface="Calibri"/>
              </a:rPr>
              <a:t>Just in Time Training </a:t>
            </a:r>
            <a:endParaRPr b="0" i="0" sz="65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500"/>
              <a:buFont typeface="Arial"/>
              <a:buNone/>
            </a:pPr>
            <a:r>
              <a:rPr b="1" i="0" lang="en-US" sz="6000" u="none" cap="none" strike="noStrike">
                <a:solidFill>
                  <a:srgbClr val="FFFFFF"/>
                </a:solidFill>
                <a:latin typeface="Calibri"/>
                <a:ea typeface="Calibri"/>
                <a:cs typeface="Calibri"/>
                <a:sym typeface="Calibri"/>
              </a:rPr>
              <a:t>Measles Response</a:t>
            </a:r>
            <a:endParaRPr b="0" i="0" sz="1200" u="none" cap="none" strike="noStrike">
              <a:solidFill>
                <a:srgbClr val="000000"/>
              </a:solidFill>
              <a:latin typeface="Calibri"/>
              <a:ea typeface="Calibri"/>
              <a:cs typeface="Calibri"/>
              <a:sym typeface="Calibri"/>
            </a:endParaRPr>
          </a:p>
        </p:txBody>
      </p:sp>
      <p:sp>
        <p:nvSpPr>
          <p:cNvPr id="66" name="Google Shape;66;p9"/>
          <p:cNvSpPr txBox="1"/>
          <p:nvPr/>
        </p:nvSpPr>
        <p:spPr>
          <a:xfrm>
            <a:off x="533400" y="5777646"/>
            <a:ext cx="12521997" cy="86177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Calibri"/>
                <a:ea typeface="Calibri"/>
                <a:cs typeface="Calibri"/>
                <a:sym typeface="Calibri"/>
              </a:rPr>
              <a:t>Johanna Bossé</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Calibri"/>
                <a:ea typeface="Calibri"/>
                <a:cs typeface="Calibri"/>
                <a:sym typeface="Calibri"/>
              </a:rPr>
              <a:t>Vaccine Preventable Disease Epidemiologist</a:t>
            </a:r>
            <a:endParaRPr b="0" i="0" sz="2800" u="none" cap="none" strike="noStrike">
              <a:solidFill>
                <a:srgbClr val="000000"/>
              </a:solidFill>
              <a:latin typeface="Calibri"/>
              <a:ea typeface="Calibri"/>
              <a:cs typeface="Calibri"/>
              <a:sym typeface="Calibri"/>
            </a:endParaRPr>
          </a:p>
        </p:txBody>
      </p:sp>
      <p:sp>
        <p:nvSpPr>
          <p:cNvPr id="67" name="Google Shape;67;p9"/>
          <p:cNvSpPr txBox="1"/>
          <p:nvPr/>
        </p:nvSpPr>
        <p:spPr>
          <a:xfrm>
            <a:off x="533400" y="8724900"/>
            <a:ext cx="4519047" cy="86177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August 1, 2025</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Online</a:t>
            </a:r>
            <a:endParaRPr b="0" i="0" sz="2800" u="none" cap="none" strike="noStrike">
              <a:solidFill>
                <a:schemeClr val="dk2"/>
              </a:solidFill>
              <a:latin typeface="Calibri"/>
              <a:ea typeface="Calibri"/>
              <a:cs typeface="Calibri"/>
              <a:sym typeface="Calibri"/>
            </a:endParaRPr>
          </a:p>
        </p:txBody>
      </p:sp>
      <p:pic>
        <p:nvPicPr>
          <p:cNvPr id="68" name="Google Shape;68;p9"/>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8"/>
          <p:cNvGrpSpPr/>
          <p:nvPr/>
        </p:nvGrpSpPr>
        <p:grpSpPr>
          <a:xfrm>
            <a:off x="244653" y="1724261"/>
            <a:ext cx="13223289" cy="8270066"/>
            <a:chOff x="0" y="-38100"/>
            <a:chExt cx="4642371" cy="2287372"/>
          </a:xfrm>
        </p:grpSpPr>
        <p:sp>
          <p:nvSpPr>
            <p:cNvPr id="199" name="Google Shape;199;p18"/>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200" name="Google Shape;200;p18"/>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201" name="Google Shape;201;p18"/>
          <p:cNvGrpSpPr/>
          <p:nvPr/>
        </p:nvGrpSpPr>
        <p:grpSpPr>
          <a:xfrm>
            <a:off x="244652" y="316511"/>
            <a:ext cx="9585148" cy="1321789"/>
            <a:chOff x="0" y="-38100"/>
            <a:chExt cx="3633434" cy="281674"/>
          </a:xfrm>
        </p:grpSpPr>
        <p:sp>
          <p:nvSpPr>
            <p:cNvPr id="202" name="Google Shape;202;p18"/>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8"/>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04" name="Google Shape;204;p18"/>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8"/>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206" name="Google Shape;206;p18"/>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Isolation Guidance </a:t>
            </a:r>
            <a:endParaRPr b="0" i="0" sz="3600" u="none" cap="none" strike="noStrike">
              <a:solidFill>
                <a:srgbClr val="000000"/>
              </a:solidFill>
              <a:latin typeface="Calibri"/>
              <a:ea typeface="Calibri"/>
              <a:cs typeface="Calibri"/>
              <a:sym typeface="Calibri"/>
            </a:endParaRPr>
          </a:p>
        </p:txBody>
      </p:sp>
      <p:sp>
        <p:nvSpPr>
          <p:cNvPr id="207" name="Google Shape;207;p18"/>
          <p:cNvSpPr txBox="1"/>
          <p:nvPr/>
        </p:nvSpPr>
        <p:spPr>
          <a:xfrm>
            <a:off x="483799" y="1721973"/>
            <a:ext cx="128016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If you suspect your patient has measles or was exposed to measles: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Patients with measles or suspected measles should call ahead so healthcare facilities can limit additional exposures</a:t>
            </a:r>
            <a:endParaRPr b="0" i="0" sz="1400" u="none" cap="none" strike="noStrike">
              <a:solidFill>
                <a:srgbClr val="000000"/>
              </a:solidFill>
              <a:latin typeface="Arial"/>
              <a:ea typeface="Arial"/>
              <a:cs typeface="Arial"/>
              <a:sym typeface="Arial"/>
            </a:endParaRPr>
          </a:p>
          <a:p>
            <a:pPr indent="-404812" lvl="0" marL="404812"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Isolate your patient with suspected measles immediately</a:t>
            </a:r>
            <a:endParaRPr sz="2800">
              <a:solidFill>
                <a:schemeClr val="dk2"/>
              </a:solidFill>
              <a:latin typeface="Calibri"/>
              <a:ea typeface="Calibri"/>
              <a:cs typeface="Calibri"/>
              <a:sym typeface="Calibri"/>
            </a:endParaRPr>
          </a:p>
          <a:p>
            <a:pPr indent="-406400" lvl="1" marL="9144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Ideally in a single patient airborne infection isolation room or in a private room 	with closed door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People exposed to measles who do not have evidence of immunity may be eligible for post-exposure prophylaxis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People who are infected should be isolated for four days after they develop a rash</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Airborne precautions should be followed in healthcare settings</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1588D"/>
              </a:buClr>
              <a:buSzPts val="2800"/>
              <a:buFont typeface="Arial"/>
              <a:buNone/>
            </a:pPr>
            <a:r>
              <a:t/>
            </a:r>
            <a:endParaRPr b="0" i="0" sz="2800" u="none" cap="none" strike="noStrike">
              <a:solidFill>
                <a:srgbClr val="01456F"/>
              </a:solidFill>
              <a:latin typeface="Calibri"/>
              <a:ea typeface="Calibri"/>
              <a:cs typeface="Calibri"/>
              <a:sym typeface="Calibri"/>
            </a:endParaRPr>
          </a:p>
        </p:txBody>
      </p:sp>
      <p:pic>
        <p:nvPicPr>
          <p:cNvPr id="208" name="Google Shape;208;p18"/>
          <p:cNvPicPr preferRelativeResize="0"/>
          <p:nvPr/>
        </p:nvPicPr>
        <p:blipFill rotWithShape="1">
          <a:blip r:embed="rId4">
            <a:alphaModFix/>
          </a:blip>
          <a:srcRect b="-266611" l="-266612" r="-266611" t="-266612"/>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19"/>
          <p:cNvGrpSpPr/>
          <p:nvPr/>
        </p:nvGrpSpPr>
        <p:grpSpPr>
          <a:xfrm>
            <a:off x="244653" y="1724261"/>
            <a:ext cx="13223289" cy="8270066"/>
            <a:chOff x="0" y="-38100"/>
            <a:chExt cx="4642371" cy="2287372"/>
          </a:xfrm>
        </p:grpSpPr>
        <p:sp>
          <p:nvSpPr>
            <p:cNvPr id="214" name="Google Shape;214;p19"/>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215" name="Google Shape;215;p19"/>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216" name="Google Shape;216;p19"/>
          <p:cNvGrpSpPr/>
          <p:nvPr/>
        </p:nvGrpSpPr>
        <p:grpSpPr>
          <a:xfrm>
            <a:off x="244652" y="316511"/>
            <a:ext cx="9585148" cy="1321789"/>
            <a:chOff x="0" y="-38100"/>
            <a:chExt cx="3633434" cy="281674"/>
          </a:xfrm>
        </p:grpSpPr>
        <p:sp>
          <p:nvSpPr>
            <p:cNvPr id="217" name="Google Shape;217;p19"/>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9"/>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19" name="Google Shape;219;p19"/>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9"/>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221" name="Google Shape;221;p19"/>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Quarantine Guidance </a:t>
            </a:r>
            <a:endParaRPr b="0" i="0" sz="3600" u="none" cap="none" strike="noStrike">
              <a:solidFill>
                <a:srgbClr val="000000"/>
              </a:solidFill>
              <a:latin typeface="Calibri"/>
              <a:ea typeface="Calibri"/>
              <a:cs typeface="Calibri"/>
              <a:sym typeface="Calibri"/>
            </a:endParaRPr>
          </a:p>
        </p:txBody>
      </p:sp>
      <p:sp>
        <p:nvSpPr>
          <p:cNvPr id="222" name="Google Shape;222;p19"/>
          <p:cNvSpPr txBox="1"/>
          <p:nvPr/>
        </p:nvSpPr>
        <p:spPr>
          <a:xfrm>
            <a:off x="469737" y="1720543"/>
            <a:ext cx="128016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800" u="none" cap="none" strike="noStrike">
                <a:solidFill>
                  <a:schemeClr val="dk2"/>
                </a:solidFill>
                <a:latin typeface="Calibri"/>
                <a:ea typeface="Calibri"/>
                <a:cs typeface="Calibri"/>
                <a:sym typeface="Calibri"/>
              </a:rPr>
              <a:t>Active monitoring/quarantine is recommended for anyone who does not have documentation of immunity. Self-monitoring can be done for those who do have documentation of immunity.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1456F"/>
              </a:solidFill>
              <a:latin typeface="Calibri"/>
              <a:ea typeface="Calibri"/>
              <a:cs typeface="Calibri"/>
              <a:sym typeface="Calibri"/>
            </a:endParaRPr>
          </a:p>
          <a:p>
            <a:pPr indent="-227013" lvl="0" marL="404813" marR="0" rtl="0" algn="l">
              <a:lnSpc>
                <a:spcPct val="100000"/>
              </a:lnSpc>
              <a:spcBef>
                <a:spcPts val="0"/>
              </a:spcBef>
              <a:spcAft>
                <a:spcPts val="0"/>
              </a:spcAft>
              <a:buClr>
                <a:srgbClr val="01588D"/>
              </a:buClr>
              <a:buSzPts val="2800"/>
              <a:buFont typeface="Arial"/>
              <a:buNone/>
            </a:pPr>
            <a:r>
              <a:t/>
            </a:r>
            <a:endParaRPr b="0" i="0" sz="2800" u="none" cap="none" strike="noStrike">
              <a:solidFill>
                <a:srgbClr val="01456F"/>
              </a:solidFill>
              <a:latin typeface="Calibri"/>
              <a:ea typeface="Calibri"/>
              <a:cs typeface="Calibri"/>
              <a:sym typeface="Calibri"/>
            </a:endParaRPr>
          </a:p>
        </p:txBody>
      </p:sp>
      <p:pic>
        <p:nvPicPr>
          <p:cNvPr id="223" name="Google Shape;223;p19"/>
          <p:cNvPicPr preferRelativeResize="0"/>
          <p:nvPr/>
        </p:nvPicPr>
        <p:blipFill rotWithShape="1">
          <a:blip r:embed="rId4">
            <a:alphaModFix/>
          </a:blip>
          <a:srcRect b="7767" l="31144" r="31841" t="47924"/>
          <a:stretch/>
        </p:blipFill>
        <p:spPr>
          <a:xfrm>
            <a:off x="1564399" y="3044525"/>
            <a:ext cx="10587202" cy="6811775"/>
          </a:xfrm>
          <a:prstGeom prst="rect">
            <a:avLst/>
          </a:prstGeom>
          <a:noFill/>
          <a:ln>
            <a:noFill/>
          </a:ln>
        </p:spPr>
      </p:pic>
      <p:pic>
        <p:nvPicPr>
          <p:cNvPr id="224" name="Google Shape;224;p19"/>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20"/>
          <p:cNvGrpSpPr/>
          <p:nvPr/>
        </p:nvGrpSpPr>
        <p:grpSpPr>
          <a:xfrm>
            <a:off x="244653" y="1724261"/>
            <a:ext cx="13223289" cy="8270066"/>
            <a:chOff x="0" y="-38100"/>
            <a:chExt cx="4642371" cy="2287372"/>
          </a:xfrm>
        </p:grpSpPr>
        <p:sp>
          <p:nvSpPr>
            <p:cNvPr id="230" name="Google Shape;230;p20"/>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231" name="Google Shape;231;p20"/>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232" name="Google Shape;232;p20"/>
          <p:cNvGrpSpPr/>
          <p:nvPr/>
        </p:nvGrpSpPr>
        <p:grpSpPr>
          <a:xfrm>
            <a:off x="244652" y="316511"/>
            <a:ext cx="9585148" cy="1321789"/>
            <a:chOff x="0" y="-38100"/>
            <a:chExt cx="3633434" cy="281674"/>
          </a:xfrm>
        </p:grpSpPr>
        <p:sp>
          <p:nvSpPr>
            <p:cNvPr id="233" name="Google Shape;233;p20"/>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0"/>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35" name="Google Shape;235;p20"/>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0"/>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237" name="Google Shape;237;p20"/>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Evidence of Immunity</a:t>
            </a:r>
            <a:endParaRPr b="0" i="0" sz="3600" u="none" cap="none" strike="noStrike">
              <a:solidFill>
                <a:srgbClr val="000000"/>
              </a:solidFill>
              <a:latin typeface="Calibri"/>
              <a:ea typeface="Calibri"/>
              <a:cs typeface="Calibri"/>
              <a:sym typeface="Calibri"/>
            </a:endParaRPr>
          </a:p>
        </p:txBody>
      </p:sp>
      <p:sp>
        <p:nvSpPr>
          <p:cNvPr id="238" name="Google Shape;238;p20"/>
          <p:cNvSpPr txBox="1"/>
          <p:nvPr/>
        </p:nvSpPr>
        <p:spPr>
          <a:xfrm>
            <a:off x="455670" y="1721973"/>
            <a:ext cx="128016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Acceptable presumptive evidence of measles immunity includes at least one of the following: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Written documentation of adequate vaccination; or</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Laboratory evidence of immunity; or</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Birth before 1957; or</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Laboratory confirmation of disease</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Persons who do not meet the above criteria are considered susceptible and should be vaccinated unless contraindicated</a:t>
            </a:r>
            <a:endParaRPr b="0" i="0" sz="2800" u="none" cap="none" strike="noStrike">
              <a:solidFill>
                <a:schemeClr val="dk2"/>
              </a:solidFill>
              <a:latin typeface="Calibri"/>
              <a:ea typeface="Calibri"/>
              <a:cs typeface="Calibri"/>
              <a:sym typeface="Calibri"/>
            </a:endParaRPr>
          </a:p>
        </p:txBody>
      </p:sp>
      <p:pic>
        <p:nvPicPr>
          <p:cNvPr id="239" name="Google Shape;239;p20"/>
          <p:cNvPicPr preferRelativeResize="0"/>
          <p:nvPr/>
        </p:nvPicPr>
        <p:blipFill rotWithShape="1">
          <a:blip r:embed="rId4">
            <a:alphaModFix/>
          </a:blip>
          <a:srcRect b="-266611" l="-266612" r="-266611" t="-266612"/>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21"/>
          <p:cNvGrpSpPr/>
          <p:nvPr/>
        </p:nvGrpSpPr>
        <p:grpSpPr>
          <a:xfrm>
            <a:off x="244653" y="1724261"/>
            <a:ext cx="13223289" cy="8270066"/>
            <a:chOff x="0" y="-38100"/>
            <a:chExt cx="4642371" cy="2287372"/>
          </a:xfrm>
        </p:grpSpPr>
        <p:sp>
          <p:nvSpPr>
            <p:cNvPr id="245" name="Google Shape;245;p21"/>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246" name="Google Shape;246;p21"/>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247" name="Google Shape;247;p21"/>
          <p:cNvGrpSpPr/>
          <p:nvPr/>
        </p:nvGrpSpPr>
        <p:grpSpPr>
          <a:xfrm>
            <a:off x="244652" y="316511"/>
            <a:ext cx="9585148" cy="1321789"/>
            <a:chOff x="0" y="-38100"/>
            <a:chExt cx="3633434" cy="281674"/>
          </a:xfrm>
        </p:grpSpPr>
        <p:sp>
          <p:nvSpPr>
            <p:cNvPr id="248" name="Google Shape;248;p21"/>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1"/>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50" name="Google Shape;250;p21"/>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1"/>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252" name="Google Shape;252;p21"/>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Post-Exposure Prophylaxis</a:t>
            </a:r>
            <a:endParaRPr b="0" i="0" sz="3600" u="none" cap="none" strike="noStrike">
              <a:solidFill>
                <a:srgbClr val="000000"/>
              </a:solidFill>
              <a:latin typeface="Calibri"/>
              <a:ea typeface="Calibri"/>
              <a:cs typeface="Calibri"/>
              <a:sym typeface="Calibri"/>
            </a:endParaRPr>
          </a:p>
        </p:txBody>
      </p:sp>
      <p:sp>
        <p:nvSpPr>
          <p:cNvPr id="253" name="Google Shape;253;p21"/>
          <p:cNvSpPr txBox="1"/>
          <p:nvPr/>
        </p:nvSpPr>
        <p:spPr>
          <a:xfrm>
            <a:off x="497868" y="1721973"/>
            <a:ext cx="12801600" cy="612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People exposed to measles who cannot readily show that they have adequate presumptive evidence of immunity against measles should be offered PEP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2" lvl="0" marL="404812"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Public health officials can help identify eligible persons, assess any contraindications, and weigh benefits</a:t>
            </a:r>
            <a:endParaRPr b="0" i="0" sz="2800" u="none" cap="none" strike="noStrike">
              <a:solidFill>
                <a:schemeClr val="dk2"/>
              </a:solidFill>
              <a:latin typeface="Calibri"/>
              <a:ea typeface="Calibri"/>
              <a:cs typeface="Calibri"/>
              <a:sym typeface="Calibri"/>
            </a:endParaRPr>
          </a:p>
          <a:p>
            <a:pPr indent="-404812" lvl="0" marL="404812"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There are two types of PEP for measles. To potentially provide protection or modify the clinical course of disease among susceptible persons, administer one of these:</a:t>
            </a:r>
            <a:endParaRPr/>
          </a:p>
          <a:p>
            <a:pPr indent="-406400" lvl="1" marL="9144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Measles, Mumps, and Rubella (MMR) vaccine, if administered within 72 hours of initial measles exposure</a:t>
            </a:r>
            <a:endParaRPr b="0" i="0" sz="1400" u="none" cap="none" strike="noStrike">
              <a:solidFill>
                <a:srgbClr val="000000"/>
              </a:solidFill>
              <a:latin typeface="Arial"/>
              <a:ea typeface="Arial"/>
              <a:cs typeface="Arial"/>
              <a:sym typeface="Arial"/>
            </a:endParaRPr>
          </a:p>
          <a:p>
            <a:pPr indent="-406400" lvl="1" marL="9144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Immunoglobulin (IG), if administered within six days of exposure. The recommended dose for intramuscular immunoglobulin (IMIG) is 0.5mL/kg, regardless of the contact’s immune status</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1" i="0" lang="en-US" sz="2800" u="none" cap="none" strike="noStrike">
                <a:solidFill>
                  <a:schemeClr val="dk2"/>
                </a:solidFill>
                <a:latin typeface="Calibri"/>
                <a:ea typeface="Calibri"/>
                <a:cs typeface="Calibri"/>
                <a:sym typeface="Calibri"/>
              </a:rPr>
              <a:t>Do not administer MMR vaccine and IG simultaneously; </a:t>
            </a:r>
            <a:r>
              <a:rPr b="0" i="0" lang="en-US" sz="2800" u="none" cap="none" strike="noStrike">
                <a:solidFill>
                  <a:schemeClr val="dk2"/>
                </a:solidFill>
                <a:latin typeface="Calibri"/>
                <a:ea typeface="Calibri"/>
                <a:cs typeface="Calibri"/>
                <a:sym typeface="Calibri"/>
              </a:rPr>
              <a:t>this practice invalidates the vaccine</a:t>
            </a:r>
            <a:endParaRPr b="0" i="0" sz="2800" u="none" cap="none" strike="noStrike">
              <a:solidFill>
                <a:schemeClr val="dk2"/>
              </a:solidFill>
              <a:latin typeface="Calibri"/>
              <a:ea typeface="Calibri"/>
              <a:cs typeface="Calibri"/>
              <a:sym typeface="Calibri"/>
            </a:endParaRPr>
          </a:p>
        </p:txBody>
      </p:sp>
      <p:pic>
        <p:nvPicPr>
          <p:cNvPr id="254" name="Google Shape;254;p21"/>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22"/>
          <p:cNvGrpSpPr/>
          <p:nvPr/>
        </p:nvGrpSpPr>
        <p:grpSpPr>
          <a:xfrm>
            <a:off x="244653" y="1724261"/>
            <a:ext cx="13223289" cy="8270066"/>
            <a:chOff x="0" y="-38100"/>
            <a:chExt cx="4642371" cy="2287372"/>
          </a:xfrm>
        </p:grpSpPr>
        <p:sp>
          <p:nvSpPr>
            <p:cNvPr id="260" name="Google Shape;260;p22"/>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261" name="Google Shape;261;p22"/>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262" name="Google Shape;262;p22"/>
          <p:cNvGrpSpPr/>
          <p:nvPr/>
        </p:nvGrpSpPr>
        <p:grpSpPr>
          <a:xfrm>
            <a:off x="244652" y="316511"/>
            <a:ext cx="9585148" cy="1321789"/>
            <a:chOff x="0" y="-38100"/>
            <a:chExt cx="3633434" cy="281674"/>
          </a:xfrm>
        </p:grpSpPr>
        <p:sp>
          <p:nvSpPr>
            <p:cNvPr id="263" name="Google Shape;263;p22"/>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2"/>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65" name="Google Shape;265;p22"/>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2"/>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267" name="Google Shape;267;p22"/>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Post-Exposure Prophylaxis</a:t>
            </a:r>
            <a:endParaRPr b="0" i="0" sz="3600" u="none" cap="none" strike="noStrike">
              <a:solidFill>
                <a:srgbClr val="000000"/>
              </a:solidFill>
              <a:latin typeface="Calibri"/>
              <a:ea typeface="Calibri"/>
              <a:cs typeface="Calibri"/>
              <a:sym typeface="Calibri"/>
            </a:endParaRPr>
          </a:p>
        </p:txBody>
      </p:sp>
      <p:pic>
        <p:nvPicPr>
          <p:cNvPr descr="Table" id="268" name="Google Shape;268;p22"/>
          <p:cNvPicPr preferRelativeResize="0"/>
          <p:nvPr/>
        </p:nvPicPr>
        <p:blipFill rotWithShape="1">
          <a:blip r:embed="rId4">
            <a:alphaModFix/>
          </a:blip>
          <a:srcRect b="0" l="0" r="0" t="0"/>
          <a:stretch/>
        </p:blipFill>
        <p:spPr>
          <a:xfrm>
            <a:off x="436937" y="1862012"/>
            <a:ext cx="12828898" cy="7657313"/>
          </a:xfrm>
          <a:prstGeom prst="rect">
            <a:avLst/>
          </a:prstGeom>
          <a:noFill/>
          <a:ln>
            <a:noFill/>
          </a:ln>
        </p:spPr>
      </p:pic>
      <p:pic>
        <p:nvPicPr>
          <p:cNvPr id="269" name="Google Shape;269;p22"/>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grpSp>
        <p:nvGrpSpPr>
          <p:cNvPr id="274" name="Google Shape;274;p23"/>
          <p:cNvGrpSpPr/>
          <p:nvPr/>
        </p:nvGrpSpPr>
        <p:grpSpPr>
          <a:xfrm>
            <a:off x="244653" y="1724261"/>
            <a:ext cx="13223289" cy="8270066"/>
            <a:chOff x="0" y="-38100"/>
            <a:chExt cx="4642371" cy="2287372"/>
          </a:xfrm>
        </p:grpSpPr>
        <p:sp>
          <p:nvSpPr>
            <p:cNvPr id="275" name="Google Shape;275;p23"/>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276" name="Google Shape;276;p23"/>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277" name="Google Shape;277;p23"/>
          <p:cNvGrpSpPr/>
          <p:nvPr/>
        </p:nvGrpSpPr>
        <p:grpSpPr>
          <a:xfrm>
            <a:off x="244652" y="316511"/>
            <a:ext cx="9585148" cy="1321789"/>
            <a:chOff x="0" y="-38100"/>
            <a:chExt cx="3633434" cy="281674"/>
          </a:xfrm>
        </p:grpSpPr>
        <p:sp>
          <p:nvSpPr>
            <p:cNvPr id="278" name="Google Shape;278;p23"/>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3"/>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80" name="Google Shape;280;p23"/>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3"/>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282" name="Google Shape;282;p23"/>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Case Investigation Form</a:t>
            </a:r>
            <a:endParaRPr b="0" i="0" sz="3600" u="none" cap="none" strike="noStrike">
              <a:solidFill>
                <a:srgbClr val="000000"/>
              </a:solidFill>
              <a:latin typeface="Calibri"/>
              <a:ea typeface="Calibri"/>
              <a:cs typeface="Calibri"/>
              <a:sym typeface="Calibri"/>
            </a:endParaRPr>
          </a:p>
        </p:txBody>
      </p:sp>
      <p:pic>
        <p:nvPicPr>
          <p:cNvPr id="283" name="Google Shape;283;p23"/>
          <p:cNvPicPr preferRelativeResize="0"/>
          <p:nvPr/>
        </p:nvPicPr>
        <p:blipFill rotWithShape="1">
          <a:blip r:embed="rId4">
            <a:alphaModFix/>
          </a:blip>
          <a:srcRect b="0" l="36340" r="21570" t="18426"/>
          <a:stretch/>
        </p:blipFill>
        <p:spPr>
          <a:xfrm>
            <a:off x="3108544" y="1893522"/>
            <a:ext cx="7495504" cy="7808354"/>
          </a:xfrm>
          <a:prstGeom prst="rect">
            <a:avLst/>
          </a:prstGeom>
          <a:noFill/>
          <a:ln>
            <a:noFill/>
          </a:ln>
        </p:spPr>
      </p:pic>
      <p:pic>
        <p:nvPicPr>
          <p:cNvPr id="284" name="Google Shape;284;p23"/>
          <p:cNvPicPr preferRelativeResize="0"/>
          <p:nvPr/>
        </p:nvPicPr>
        <p:blipFill rotWithShape="1">
          <a:blip r:embed="rId5">
            <a:alphaModFix/>
          </a:blip>
          <a:srcRect b="-266611" l="-266612" r="-266611" t="-266612"/>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pSp>
        <p:nvGrpSpPr>
          <p:cNvPr id="289" name="Google Shape;289;p24"/>
          <p:cNvGrpSpPr/>
          <p:nvPr/>
        </p:nvGrpSpPr>
        <p:grpSpPr>
          <a:xfrm>
            <a:off x="244653" y="1724261"/>
            <a:ext cx="13223289" cy="8270066"/>
            <a:chOff x="0" y="-38100"/>
            <a:chExt cx="4642371" cy="2287372"/>
          </a:xfrm>
        </p:grpSpPr>
        <p:sp>
          <p:nvSpPr>
            <p:cNvPr id="290" name="Google Shape;290;p24"/>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291" name="Google Shape;291;p24"/>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292" name="Google Shape;292;p24"/>
          <p:cNvGrpSpPr/>
          <p:nvPr/>
        </p:nvGrpSpPr>
        <p:grpSpPr>
          <a:xfrm>
            <a:off x="244652" y="316511"/>
            <a:ext cx="9585148" cy="1321789"/>
            <a:chOff x="0" y="-38100"/>
            <a:chExt cx="3633434" cy="281674"/>
          </a:xfrm>
        </p:grpSpPr>
        <p:sp>
          <p:nvSpPr>
            <p:cNvPr id="293" name="Google Shape;293;p24"/>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4"/>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295" name="Google Shape;295;p24"/>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4"/>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297" name="Google Shape;297;p24"/>
          <p:cNvSpPr txBox="1"/>
          <p:nvPr/>
        </p:nvSpPr>
        <p:spPr>
          <a:xfrm>
            <a:off x="450416" y="455153"/>
            <a:ext cx="90924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Case Investigation in </a:t>
            </a:r>
            <a:r>
              <a:rPr b="1" i="0" lang="en-US" sz="3600" u="none" cap="none" strike="noStrike">
                <a:solidFill>
                  <a:schemeClr val="lt1"/>
                </a:solidFill>
                <a:latin typeface="Calibri"/>
                <a:ea typeface="Calibri"/>
                <a:cs typeface="Calibri"/>
                <a:sym typeface="Calibri"/>
              </a:rPr>
              <a:t>West Virginia Electronic Disease Surveillance System </a:t>
            </a:r>
            <a:r>
              <a:rPr b="1" i="0" lang="en-US" sz="3600" u="none" cap="none" strike="noStrike">
                <a:solidFill>
                  <a:srgbClr val="FFFFFF"/>
                </a:solidFill>
                <a:latin typeface="Calibri"/>
                <a:ea typeface="Calibri"/>
                <a:cs typeface="Calibri"/>
                <a:sym typeface="Calibri"/>
              </a:rPr>
              <a:t>(WVEDSS)</a:t>
            </a:r>
            <a:endParaRPr b="0" i="0" sz="3600" u="none" cap="none" strike="noStrike">
              <a:solidFill>
                <a:srgbClr val="000000"/>
              </a:solidFill>
              <a:latin typeface="Calibri"/>
              <a:ea typeface="Calibri"/>
              <a:cs typeface="Calibri"/>
              <a:sym typeface="Calibri"/>
            </a:endParaRPr>
          </a:p>
        </p:txBody>
      </p:sp>
      <p:pic>
        <p:nvPicPr>
          <p:cNvPr descr="Graphical user interface, application&#10;&#10;AI-generated content may be incorrect." id="298" name="Google Shape;298;p24"/>
          <p:cNvPicPr preferRelativeResize="0"/>
          <p:nvPr/>
        </p:nvPicPr>
        <p:blipFill rotWithShape="1">
          <a:blip r:embed="rId4">
            <a:alphaModFix/>
          </a:blip>
          <a:srcRect b="14324" l="11972" r="6835" t="8979"/>
          <a:stretch/>
        </p:blipFill>
        <p:spPr>
          <a:xfrm>
            <a:off x="397758" y="1849409"/>
            <a:ext cx="6652476" cy="7732603"/>
          </a:xfrm>
          <a:prstGeom prst="rect">
            <a:avLst/>
          </a:prstGeom>
          <a:noFill/>
          <a:ln>
            <a:noFill/>
          </a:ln>
        </p:spPr>
      </p:pic>
      <p:pic>
        <p:nvPicPr>
          <p:cNvPr descr="Chart&#10;&#10;AI-generated content may be incorrect." id="299" name="Google Shape;299;p24"/>
          <p:cNvPicPr preferRelativeResize="0"/>
          <p:nvPr/>
        </p:nvPicPr>
        <p:blipFill rotWithShape="1">
          <a:blip r:embed="rId5">
            <a:alphaModFix/>
          </a:blip>
          <a:srcRect b="14452" l="10646" r="11765" t="10003"/>
          <a:stretch/>
        </p:blipFill>
        <p:spPr>
          <a:xfrm>
            <a:off x="7161894" y="1862013"/>
            <a:ext cx="6156348" cy="7719999"/>
          </a:xfrm>
          <a:prstGeom prst="rect">
            <a:avLst/>
          </a:prstGeom>
          <a:noFill/>
          <a:ln>
            <a:noFill/>
          </a:ln>
        </p:spPr>
      </p:pic>
      <p:pic>
        <p:nvPicPr>
          <p:cNvPr id="300" name="Google Shape;300;p24"/>
          <p:cNvPicPr preferRelativeResize="0"/>
          <p:nvPr/>
        </p:nvPicPr>
        <p:blipFill rotWithShape="1">
          <a:blip r:embed="rId6">
            <a:alphaModFix/>
          </a:blip>
          <a:srcRect b="-266611" l="-266612" r="-266611" t="-266612"/>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25"/>
          <p:cNvGrpSpPr/>
          <p:nvPr/>
        </p:nvGrpSpPr>
        <p:grpSpPr>
          <a:xfrm>
            <a:off x="244653" y="1724261"/>
            <a:ext cx="13223289" cy="8270066"/>
            <a:chOff x="0" y="-38100"/>
            <a:chExt cx="4642371" cy="2287372"/>
          </a:xfrm>
        </p:grpSpPr>
        <p:sp>
          <p:nvSpPr>
            <p:cNvPr id="306" name="Google Shape;306;p25"/>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07" name="Google Shape;307;p25"/>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308" name="Google Shape;308;p25"/>
          <p:cNvGrpSpPr/>
          <p:nvPr/>
        </p:nvGrpSpPr>
        <p:grpSpPr>
          <a:xfrm>
            <a:off x="244652" y="316511"/>
            <a:ext cx="9585148" cy="1321789"/>
            <a:chOff x="0" y="-38100"/>
            <a:chExt cx="3633434" cy="281674"/>
          </a:xfrm>
        </p:grpSpPr>
        <p:sp>
          <p:nvSpPr>
            <p:cNvPr id="309" name="Google Shape;309;p25"/>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5"/>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11" name="Google Shape;311;p25"/>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5"/>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313" name="Google Shape;313;p25"/>
          <p:cNvSpPr txBox="1"/>
          <p:nvPr/>
        </p:nvSpPr>
        <p:spPr>
          <a:xfrm>
            <a:off x="491086" y="700406"/>
            <a:ext cx="90924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Case Investigation in WVEDSS (cont’d)</a:t>
            </a:r>
            <a:endParaRPr b="0" i="0" sz="3600" u="none" cap="none" strike="noStrike">
              <a:solidFill>
                <a:srgbClr val="000000"/>
              </a:solidFill>
              <a:latin typeface="Calibri"/>
              <a:ea typeface="Calibri"/>
              <a:cs typeface="Calibri"/>
              <a:sym typeface="Calibri"/>
            </a:endParaRPr>
          </a:p>
        </p:txBody>
      </p:sp>
      <p:pic>
        <p:nvPicPr>
          <p:cNvPr descr="Graphical user interface&#10;&#10;AI-generated content may be incorrect." id="314" name="Google Shape;314;p25"/>
          <p:cNvPicPr preferRelativeResize="0"/>
          <p:nvPr/>
        </p:nvPicPr>
        <p:blipFill rotWithShape="1">
          <a:blip r:embed="rId4">
            <a:alphaModFix/>
          </a:blip>
          <a:srcRect b="14578" l="10288" r="8066" t="10004"/>
          <a:stretch/>
        </p:blipFill>
        <p:spPr>
          <a:xfrm>
            <a:off x="344639" y="1843406"/>
            <a:ext cx="6649068" cy="7743188"/>
          </a:xfrm>
          <a:prstGeom prst="rect">
            <a:avLst/>
          </a:prstGeom>
          <a:noFill/>
          <a:ln>
            <a:noFill/>
          </a:ln>
        </p:spPr>
      </p:pic>
      <p:pic>
        <p:nvPicPr>
          <p:cNvPr id="315" name="Google Shape;315;p25"/>
          <p:cNvPicPr preferRelativeResize="0"/>
          <p:nvPr/>
        </p:nvPicPr>
        <p:blipFill rotWithShape="1">
          <a:blip r:embed="rId5">
            <a:alphaModFix/>
          </a:blip>
          <a:srcRect b="21749" l="11474" r="8064" t="8979"/>
          <a:stretch/>
        </p:blipFill>
        <p:spPr>
          <a:xfrm>
            <a:off x="7065557" y="1843406"/>
            <a:ext cx="6301958" cy="7743188"/>
          </a:xfrm>
          <a:prstGeom prst="rect">
            <a:avLst/>
          </a:prstGeom>
          <a:noFill/>
          <a:ln>
            <a:noFill/>
          </a:ln>
        </p:spPr>
      </p:pic>
      <p:pic>
        <p:nvPicPr>
          <p:cNvPr id="316" name="Google Shape;316;p25"/>
          <p:cNvPicPr preferRelativeResize="0"/>
          <p:nvPr/>
        </p:nvPicPr>
        <p:blipFill rotWithShape="1">
          <a:blip r:embed="rId6">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26"/>
          <p:cNvGrpSpPr/>
          <p:nvPr/>
        </p:nvGrpSpPr>
        <p:grpSpPr>
          <a:xfrm>
            <a:off x="244653" y="1724261"/>
            <a:ext cx="13223289" cy="8270066"/>
            <a:chOff x="0" y="-38100"/>
            <a:chExt cx="4642371" cy="2287372"/>
          </a:xfrm>
        </p:grpSpPr>
        <p:sp>
          <p:nvSpPr>
            <p:cNvPr id="322" name="Google Shape;322;p26"/>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23" name="Google Shape;323;p26"/>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324" name="Google Shape;324;p26"/>
          <p:cNvGrpSpPr/>
          <p:nvPr/>
        </p:nvGrpSpPr>
        <p:grpSpPr>
          <a:xfrm>
            <a:off x="244652" y="316511"/>
            <a:ext cx="9585148" cy="1321789"/>
            <a:chOff x="0" y="-38100"/>
            <a:chExt cx="3633434" cy="281674"/>
          </a:xfrm>
        </p:grpSpPr>
        <p:sp>
          <p:nvSpPr>
            <p:cNvPr id="325" name="Google Shape;325;p26"/>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6"/>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27" name="Google Shape;327;p26"/>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6"/>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329" name="Google Shape;329;p26"/>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Case Investigation in WVEDSS (cont’d)</a:t>
            </a:r>
            <a:endParaRPr b="0" i="0" sz="3600" u="none" cap="none" strike="noStrike">
              <a:solidFill>
                <a:srgbClr val="000000"/>
              </a:solidFill>
              <a:latin typeface="Calibri"/>
              <a:ea typeface="Calibri"/>
              <a:cs typeface="Calibri"/>
              <a:sym typeface="Calibri"/>
            </a:endParaRPr>
          </a:p>
        </p:txBody>
      </p:sp>
      <p:pic>
        <p:nvPicPr>
          <p:cNvPr descr="Graphical user interface, application&#10;&#10;AI-generated content may be incorrect." id="330" name="Google Shape;330;p26"/>
          <p:cNvPicPr preferRelativeResize="0"/>
          <p:nvPr/>
        </p:nvPicPr>
        <p:blipFill rotWithShape="1">
          <a:blip r:embed="rId4">
            <a:alphaModFix/>
          </a:blip>
          <a:srcRect b="56343" l="5121" r="5166" t="9470"/>
          <a:stretch/>
        </p:blipFill>
        <p:spPr>
          <a:xfrm>
            <a:off x="1681091" y="2043283"/>
            <a:ext cx="10350410" cy="5104492"/>
          </a:xfrm>
          <a:prstGeom prst="rect">
            <a:avLst/>
          </a:prstGeom>
          <a:noFill/>
          <a:ln>
            <a:noFill/>
          </a:ln>
        </p:spPr>
      </p:pic>
      <p:sp>
        <p:nvSpPr>
          <p:cNvPr id="331" name="Google Shape;331;p26"/>
          <p:cNvSpPr/>
          <p:nvPr/>
        </p:nvSpPr>
        <p:spPr>
          <a:xfrm>
            <a:off x="4026310" y="5427406"/>
            <a:ext cx="1740309" cy="560439"/>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2" name="Google Shape;332;p26"/>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grpSp>
        <p:nvGrpSpPr>
          <p:cNvPr id="337" name="Google Shape;337;p27"/>
          <p:cNvGrpSpPr/>
          <p:nvPr/>
        </p:nvGrpSpPr>
        <p:grpSpPr>
          <a:xfrm>
            <a:off x="244653" y="1724261"/>
            <a:ext cx="13223289" cy="8270066"/>
            <a:chOff x="0" y="-38100"/>
            <a:chExt cx="4642371" cy="2287372"/>
          </a:xfrm>
        </p:grpSpPr>
        <p:sp>
          <p:nvSpPr>
            <p:cNvPr id="338" name="Google Shape;338;p27"/>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39" name="Google Shape;339;p27"/>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340" name="Google Shape;340;p27"/>
          <p:cNvGrpSpPr/>
          <p:nvPr/>
        </p:nvGrpSpPr>
        <p:grpSpPr>
          <a:xfrm>
            <a:off x="244652" y="316511"/>
            <a:ext cx="9585148" cy="1321789"/>
            <a:chOff x="0" y="-38100"/>
            <a:chExt cx="3633434" cy="281674"/>
          </a:xfrm>
        </p:grpSpPr>
        <p:sp>
          <p:nvSpPr>
            <p:cNvPr id="341" name="Google Shape;341;p27"/>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7"/>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43" name="Google Shape;343;p27"/>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7"/>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345" name="Google Shape;345;p27"/>
          <p:cNvSpPr txBox="1"/>
          <p:nvPr/>
        </p:nvSpPr>
        <p:spPr>
          <a:xfrm>
            <a:off x="491086"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Contact Tracing</a:t>
            </a:r>
            <a:endParaRPr b="0" i="0" sz="3600" u="none" cap="none" strike="noStrike">
              <a:solidFill>
                <a:srgbClr val="000000"/>
              </a:solidFill>
              <a:latin typeface="Calibri"/>
              <a:ea typeface="Calibri"/>
              <a:cs typeface="Calibri"/>
              <a:sym typeface="Calibri"/>
            </a:endParaRPr>
          </a:p>
        </p:txBody>
      </p:sp>
      <p:sp>
        <p:nvSpPr>
          <p:cNvPr id="346" name="Google Shape;346;p27"/>
          <p:cNvSpPr txBox="1"/>
          <p:nvPr/>
        </p:nvSpPr>
        <p:spPr>
          <a:xfrm>
            <a:off x="385330" y="1728891"/>
            <a:ext cx="12801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Timely contact tracing is imperative to stop an outbreak</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2" lvl="0" marL="404812"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Finding everyone who comes into direct or indirect contact with a measles patient.</a:t>
            </a:r>
            <a:endParaRPr sz="2800">
              <a:latin typeface="Calibri"/>
              <a:ea typeface="Calibri"/>
              <a:cs typeface="Calibri"/>
              <a:sym typeface="Calibri"/>
            </a:endParaRPr>
          </a:p>
          <a:p>
            <a:pPr indent="-406400" lvl="1" marL="914400" marR="0" rtl="0" algn="l">
              <a:lnSpc>
                <a:spcPct val="100000"/>
              </a:lnSpc>
              <a:spcBef>
                <a:spcPts val="0"/>
              </a:spcBef>
              <a:spcAft>
                <a:spcPts val="0"/>
              </a:spcAft>
              <a:buClr>
                <a:schemeClr val="dk2"/>
              </a:buClr>
              <a:buSzPts val="2800"/>
              <a:buFont typeface="Calibri"/>
              <a:buChar char="○"/>
            </a:pPr>
            <a:r>
              <a:rPr lang="en-US" sz="2800">
                <a:solidFill>
                  <a:schemeClr val="dk2"/>
                </a:solidFill>
                <a:latin typeface="Calibri"/>
                <a:ea typeface="Calibri"/>
                <a:cs typeface="Calibri"/>
                <a:sym typeface="Calibri"/>
              </a:rPr>
              <a:t>A close contact would include individuals in areas where an infected person was for up to two hours after they leave</a:t>
            </a:r>
            <a:endParaRPr sz="2800">
              <a:solidFill>
                <a:schemeClr val="dk2"/>
              </a:solidFill>
              <a:latin typeface="Calibri"/>
              <a:ea typeface="Calibri"/>
              <a:cs typeface="Calibri"/>
              <a:sym typeface="Calibri"/>
            </a:endParaRPr>
          </a:p>
          <a:p>
            <a:pPr indent="-406400" lvl="1" marL="9144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Contacts are watched for signs of illness for 21 days from the last day they came into contact with the measles patient</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LHD should contact case patients to determine all locations they may have been during their infectious period. This may include working with healthcare facilities to gather lists of patients potentially exposed</a:t>
            </a:r>
            <a:endParaRPr b="0" i="0" sz="2800" u="none" cap="none" strike="noStrike">
              <a:solidFill>
                <a:srgbClr val="000000"/>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If patient was outside of their jurisdiction, this information must be shared with the other jurisdiction immediately</a:t>
            </a:r>
            <a:endParaRPr b="0" i="0" sz="2800" u="none" cap="none" strike="noStrike">
              <a:solidFill>
                <a:srgbClr val="000000"/>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LHDs will need to contact all exposed individuals to inform them of the exposure. This will require determining vaccination status to determine if individual needs PEP, if they will need to be quarantined, or if they can self monitor</a:t>
            </a:r>
            <a:endParaRPr b="0" i="0" sz="2800" u="none" cap="none" strike="noStrike">
              <a:solidFill>
                <a:schemeClr val="dk2"/>
              </a:solidFill>
              <a:latin typeface="Calibri"/>
              <a:ea typeface="Calibri"/>
              <a:cs typeface="Calibri"/>
              <a:sym typeface="Calibri"/>
            </a:endParaRPr>
          </a:p>
        </p:txBody>
      </p:sp>
      <p:pic>
        <p:nvPicPr>
          <p:cNvPr id="347" name="Google Shape;347;p27"/>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grpSp>
        <p:nvGrpSpPr>
          <p:cNvPr id="73" name="Google Shape;73;p10"/>
          <p:cNvGrpSpPr/>
          <p:nvPr/>
        </p:nvGrpSpPr>
        <p:grpSpPr>
          <a:xfrm>
            <a:off x="244653" y="1724261"/>
            <a:ext cx="13223289" cy="8270066"/>
            <a:chOff x="0" y="-38100"/>
            <a:chExt cx="4642371" cy="2287372"/>
          </a:xfrm>
        </p:grpSpPr>
        <p:sp>
          <p:nvSpPr>
            <p:cNvPr id="74" name="Google Shape;74;p10"/>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75" name="Google Shape;75;p10"/>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76" name="Google Shape;76;p10"/>
          <p:cNvGrpSpPr/>
          <p:nvPr/>
        </p:nvGrpSpPr>
        <p:grpSpPr>
          <a:xfrm>
            <a:off x="244652" y="316511"/>
            <a:ext cx="9585148" cy="1321789"/>
            <a:chOff x="0" y="-38100"/>
            <a:chExt cx="3633434" cy="281674"/>
          </a:xfrm>
        </p:grpSpPr>
        <p:sp>
          <p:nvSpPr>
            <p:cNvPr id="77" name="Google Shape;77;p10"/>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0"/>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79" name="Google Shape;79;p10"/>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81" name="Google Shape;81;p10"/>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Objectives</a:t>
            </a:r>
            <a:endParaRPr b="0" i="0" sz="3600" u="none" cap="none" strike="noStrike">
              <a:solidFill>
                <a:srgbClr val="000000"/>
              </a:solidFill>
              <a:latin typeface="Calibri"/>
              <a:ea typeface="Calibri"/>
              <a:cs typeface="Calibri"/>
              <a:sym typeface="Calibri"/>
            </a:endParaRPr>
          </a:p>
        </p:txBody>
      </p:sp>
      <p:sp>
        <p:nvSpPr>
          <p:cNvPr id="82" name="Google Shape;82;p10"/>
          <p:cNvSpPr txBox="1"/>
          <p:nvPr/>
        </p:nvSpPr>
        <p:spPr>
          <a:xfrm>
            <a:off x="486543" y="1758342"/>
            <a:ext cx="12801600" cy="3109200"/>
          </a:xfrm>
          <a:prstGeom prst="rect">
            <a:avLst/>
          </a:prstGeom>
          <a:noFill/>
          <a:ln>
            <a:noFill/>
          </a:ln>
        </p:spPr>
        <p:txBody>
          <a:bodyPr anchorCtr="0" anchor="t" bIns="45700" lIns="91425" spcFirstLastPara="1" rIns="91425" wrap="square" tIns="45700">
            <a:spAutoFit/>
          </a:bodyPr>
          <a:lstStyle/>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Discuss measles presentation and transmission</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Review isolation and quarantine guidelines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Describe levels of immunity and prevention measures</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Review post-exposure prophylaxis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Discuss testing for suspect cases</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Review high level processes of case investigation</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Discuss contact tracing focusing on large scale tracing</a:t>
            </a:r>
            <a:endParaRPr b="0" i="0" sz="1400" u="none" cap="none" strike="noStrike">
              <a:solidFill>
                <a:srgbClr val="000000"/>
              </a:solidFill>
              <a:latin typeface="Arial"/>
              <a:ea typeface="Arial"/>
              <a:cs typeface="Arial"/>
              <a:sym typeface="Arial"/>
            </a:endParaRPr>
          </a:p>
        </p:txBody>
      </p:sp>
      <p:pic>
        <p:nvPicPr>
          <p:cNvPr id="83" name="Google Shape;83;p10"/>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pSp>
        <p:nvGrpSpPr>
          <p:cNvPr id="352" name="Google Shape;352;p28"/>
          <p:cNvGrpSpPr/>
          <p:nvPr/>
        </p:nvGrpSpPr>
        <p:grpSpPr>
          <a:xfrm>
            <a:off x="244653" y="1724261"/>
            <a:ext cx="13223289" cy="8270066"/>
            <a:chOff x="0" y="-38100"/>
            <a:chExt cx="4642371" cy="2287372"/>
          </a:xfrm>
        </p:grpSpPr>
        <p:sp>
          <p:nvSpPr>
            <p:cNvPr id="353" name="Google Shape;353;p28"/>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54" name="Google Shape;354;p28"/>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355" name="Google Shape;355;p28"/>
          <p:cNvGrpSpPr/>
          <p:nvPr/>
        </p:nvGrpSpPr>
        <p:grpSpPr>
          <a:xfrm>
            <a:off x="244652" y="316511"/>
            <a:ext cx="9585148" cy="1321789"/>
            <a:chOff x="0" y="-38100"/>
            <a:chExt cx="3633434" cy="281674"/>
          </a:xfrm>
        </p:grpSpPr>
        <p:sp>
          <p:nvSpPr>
            <p:cNvPr id="356" name="Google Shape;356;p28"/>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8"/>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58" name="Google Shape;358;p28"/>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8"/>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360" name="Google Shape;360;p28"/>
          <p:cNvSpPr txBox="1"/>
          <p:nvPr/>
        </p:nvSpPr>
        <p:spPr>
          <a:xfrm>
            <a:off x="491086"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Contact Tracing in WVEDSS</a:t>
            </a:r>
            <a:endParaRPr b="0" i="0" sz="3600" u="none" cap="none" strike="noStrike">
              <a:solidFill>
                <a:srgbClr val="000000"/>
              </a:solidFill>
              <a:latin typeface="Calibri"/>
              <a:ea typeface="Calibri"/>
              <a:cs typeface="Calibri"/>
              <a:sym typeface="Calibri"/>
            </a:endParaRPr>
          </a:p>
        </p:txBody>
      </p:sp>
      <p:pic>
        <p:nvPicPr>
          <p:cNvPr descr="Graphical user interface, application&#10;&#10;AI-generated content may be incorrect." id="361" name="Google Shape;361;p28"/>
          <p:cNvPicPr preferRelativeResize="0"/>
          <p:nvPr/>
        </p:nvPicPr>
        <p:blipFill rotWithShape="1">
          <a:blip r:embed="rId4">
            <a:alphaModFix/>
          </a:blip>
          <a:srcRect b="21078" l="11101" r="13461" t="9128"/>
          <a:stretch/>
        </p:blipFill>
        <p:spPr>
          <a:xfrm>
            <a:off x="3469562" y="1817089"/>
            <a:ext cx="6773468" cy="8067337"/>
          </a:xfrm>
          <a:prstGeom prst="rect">
            <a:avLst/>
          </a:prstGeom>
          <a:noFill/>
          <a:ln>
            <a:noFill/>
          </a:ln>
        </p:spPr>
      </p:pic>
      <p:pic>
        <p:nvPicPr>
          <p:cNvPr id="362" name="Google Shape;362;p28"/>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grpSp>
        <p:nvGrpSpPr>
          <p:cNvPr id="367" name="Google Shape;367;p29"/>
          <p:cNvGrpSpPr/>
          <p:nvPr/>
        </p:nvGrpSpPr>
        <p:grpSpPr>
          <a:xfrm>
            <a:off x="244653" y="1724261"/>
            <a:ext cx="13223289" cy="8270066"/>
            <a:chOff x="0" y="-38100"/>
            <a:chExt cx="4642371" cy="2287372"/>
          </a:xfrm>
        </p:grpSpPr>
        <p:sp>
          <p:nvSpPr>
            <p:cNvPr id="368" name="Google Shape;368;p29"/>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69" name="Google Shape;369;p29"/>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370" name="Google Shape;370;p29"/>
          <p:cNvGrpSpPr/>
          <p:nvPr/>
        </p:nvGrpSpPr>
        <p:grpSpPr>
          <a:xfrm>
            <a:off x="244652" y="316511"/>
            <a:ext cx="9585148" cy="1321789"/>
            <a:chOff x="0" y="-38100"/>
            <a:chExt cx="3633434" cy="281674"/>
          </a:xfrm>
        </p:grpSpPr>
        <p:sp>
          <p:nvSpPr>
            <p:cNvPr id="371" name="Google Shape;371;p29"/>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9"/>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73" name="Google Shape;373;p29"/>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9"/>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375" name="Google Shape;375;p29"/>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Contact Tracing Form</a:t>
            </a:r>
            <a:endParaRPr b="0" i="0" sz="3600" u="none" cap="none" strike="noStrike">
              <a:solidFill>
                <a:srgbClr val="000000"/>
              </a:solidFill>
              <a:latin typeface="Calibri"/>
              <a:ea typeface="Calibri"/>
              <a:cs typeface="Calibri"/>
              <a:sym typeface="Calibri"/>
            </a:endParaRPr>
          </a:p>
        </p:txBody>
      </p:sp>
      <p:pic>
        <p:nvPicPr>
          <p:cNvPr descr="Table&#10;&#10;AI-generated content may be incorrect." id="376" name="Google Shape;376;p29"/>
          <p:cNvPicPr preferRelativeResize="0"/>
          <p:nvPr/>
        </p:nvPicPr>
        <p:blipFill rotWithShape="1">
          <a:blip r:embed="rId4">
            <a:alphaModFix/>
          </a:blip>
          <a:srcRect b="0" l="0" r="0" t="0"/>
          <a:stretch/>
        </p:blipFill>
        <p:spPr>
          <a:xfrm>
            <a:off x="538438" y="1832260"/>
            <a:ext cx="6207617" cy="8028664"/>
          </a:xfrm>
          <a:prstGeom prst="rect">
            <a:avLst/>
          </a:prstGeom>
          <a:noFill/>
          <a:ln>
            <a:noFill/>
          </a:ln>
        </p:spPr>
      </p:pic>
      <p:pic>
        <p:nvPicPr>
          <p:cNvPr descr="Table&#10;&#10;AI-generated content may be incorrect." id="377" name="Google Shape;377;p29"/>
          <p:cNvPicPr preferRelativeResize="0"/>
          <p:nvPr/>
        </p:nvPicPr>
        <p:blipFill rotWithShape="1">
          <a:blip r:embed="rId5">
            <a:alphaModFix/>
          </a:blip>
          <a:srcRect b="0" l="0" r="0" t="0"/>
          <a:stretch/>
        </p:blipFill>
        <p:spPr>
          <a:xfrm>
            <a:off x="6909798" y="1832260"/>
            <a:ext cx="6207618" cy="8028665"/>
          </a:xfrm>
          <a:prstGeom prst="rect">
            <a:avLst/>
          </a:prstGeom>
          <a:noFill/>
          <a:ln>
            <a:noFill/>
          </a:ln>
        </p:spPr>
      </p:pic>
      <p:pic>
        <p:nvPicPr>
          <p:cNvPr id="378" name="Google Shape;378;p29"/>
          <p:cNvPicPr preferRelativeResize="0"/>
          <p:nvPr/>
        </p:nvPicPr>
        <p:blipFill rotWithShape="1">
          <a:blip r:embed="rId6">
            <a:alphaModFix/>
          </a:blip>
          <a:srcRect b="-266611" l="-266612" r="-266611" t="-266612"/>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pSp>
        <p:nvGrpSpPr>
          <p:cNvPr id="383" name="Google Shape;383;p30"/>
          <p:cNvGrpSpPr/>
          <p:nvPr/>
        </p:nvGrpSpPr>
        <p:grpSpPr>
          <a:xfrm>
            <a:off x="244653" y="1724261"/>
            <a:ext cx="13223289" cy="8270066"/>
            <a:chOff x="0" y="-38100"/>
            <a:chExt cx="4642371" cy="2287372"/>
          </a:xfrm>
        </p:grpSpPr>
        <p:sp>
          <p:nvSpPr>
            <p:cNvPr id="384" name="Google Shape;384;p30"/>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85" name="Google Shape;385;p30"/>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386" name="Google Shape;386;p30"/>
          <p:cNvGrpSpPr/>
          <p:nvPr/>
        </p:nvGrpSpPr>
        <p:grpSpPr>
          <a:xfrm>
            <a:off x="244652" y="316511"/>
            <a:ext cx="9585148" cy="1321789"/>
            <a:chOff x="0" y="-38100"/>
            <a:chExt cx="3633434" cy="281674"/>
          </a:xfrm>
        </p:grpSpPr>
        <p:sp>
          <p:nvSpPr>
            <p:cNvPr id="387" name="Google Shape;387;p30"/>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0"/>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389" name="Google Shape;389;p30"/>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30"/>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391" name="Google Shape;391;p30"/>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Contact Tracing (cont’d)</a:t>
            </a:r>
            <a:endParaRPr b="0" i="0" sz="3600" u="none" cap="none" strike="noStrike">
              <a:solidFill>
                <a:srgbClr val="000000"/>
              </a:solidFill>
              <a:latin typeface="Calibri"/>
              <a:ea typeface="Calibri"/>
              <a:cs typeface="Calibri"/>
              <a:sym typeface="Calibri"/>
            </a:endParaRPr>
          </a:p>
        </p:txBody>
      </p:sp>
      <p:sp>
        <p:nvSpPr>
          <p:cNvPr id="392" name="Google Shape;392;p30"/>
          <p:cNvSpPr txBox="1"/>
          <p:nvPr/>
        </p:nvSpPr>
        <p:spPr>
          <a:xfrm>
            <a:off x="244650" y="1706475"/>
            <a:ext cx="128016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This could be an extensive process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LHDs may need to obtain volunteers for contact tracing</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Request assistance from the state</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Activate medical reserve corps or other trusted public health partner within the community</a:t>
            </a:r>
            <a:endParaRPr b="0" i="0" sz="2800" u="none" cap="none" strike="noStrike">
              <a:solidFill>
                <a:schemeClr val="dk2"/>
              </a:solidFill>
              <a:latin typeface="Calibri"/>
              <a:ea typeface="Calibri"/>
              <a:cs typeface="Calibri"/>
              <a:sym typeface="Calibri"/>
            </a:endParaRPr>
          </a:p>
        </p:txBody>
      </p:sp>
      <p:pic>
        <p:nvPicPr>
          <p:cNvPr id="393" name="Google Shape;393;p30"/>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31"/>
          <p:cNvGrpSpPr/>
          <p:nvPr/>
        </p:nvGrpSpPr>
        <p:grpSpPr>
          <a:xfrm>
            <a:off x="244653" y="1724261"/>
            <a:ext cx="13223289" cy="8270066"/>
            <a:chOff x="0" y="-38100"/>
            <a:chExt cx="4642371" cy="2287372"/>
          </a:xfrm>
        </p:grpSpPr>
        <p:sp>
          <p:nvSpPr>
            <p:cNvPr id="399" name="Google Shape;399;p31"/>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400" name="Google Shape;400;p31"/>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401" name="Google Shape;401;p31"/>
          <p:cNvGrpSpPr/>
          <p:nvPr/>
        </p:nvGrpSpPr>
        <p:grpSpPr>
          <a:xfrm>
            <a:off x="244652" y="316511"/>
            <a:ext cx="9585148" cy="1321789"/>
            <a:chOff x="0" y="-38100"/>
            <a:chExt cx="3633434" cy="281674"/>
          </a:xfrm>
        </p:grpSpPr>
        <p:sp>
          <p:nvSpPr>
            <p:cNvPr id="402" name="Google Shape;402;p31"/>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1"/>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404" name="Google Shape;404;p31"/>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1"/>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406" name="Google Shape;406;p31"/>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Assessing Contact Risk</a:t>
            </a:r>
            <a:endParaRPr b="0" i="0" sz="3600" u="none" cap="none" strike="noStrike">
              <a:solidFill>
                <a:srgbClr val="000000"/>
              </a:solidFill>
              <a:latin typeface="Calibri"/>
              <a:ea typeface="Calibri"/>
              <a:cs typeface="Calibri"/>
              <a:sym typeface="Calibri"/>
            </a:endParaRPr>
          </a:p>
        </p:txBody>
      </p:sp>
      <p:sp>
        <p:nvSpPr>
          <p:cNvPr id="407" name="Google Shape;407;p31"/>
          <p:cNvSpPr txBox="1"/>
          <p:nvPr/>
        </p:nvSpPr>
        <p:spPr>
          <a:xfrm>
            <a:off x="244650" y="1706475"/>
            <a:ext cx="128016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Low-Risk Contacts and Settings vs High-Risk Contacts and Settings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 low-risk contact is a person who is not at high risk of experiencing severe measles illness, or the transmission potential is not high</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 low-risk setting is one in which transmission risk is low and multiple high-risk contacts are not present</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 high-risk contact is a person who may experience severe illness if they become infected with measles or to whom the transmission potential is high</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 high-risk setting is one in which transmission risk is high or where there are multiple high-risk contacts, particularly persons who could experience severe disease if infected with measles</a:t>
            </a:r>
            <a:endParaRPr b="0" i="0" sz="2800" u="none" cap="none" strike="noStrike">
              <a:solidFill>
                <a:schemeClr val="dk2"/>
              </a:solidFill>
              <a:latin typeface="Calibri"/>
              <a:ea typeface="Calibri"/>
              <a:cs typeface="Calibri"/>
              <a:sym typeface="Calibri"/>
            </a:endParaRPr>
          </a:p>
        </p:txBody>
      </p:sp>
      <p:pic>
        <p:nvPicPr>
          <p:cNvPr id="408" name="Google Shape;408;p31"/>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grpSp>
        <p:nvGrpSpPr>
          <p:cNvPr id="413" name="Google Shape;413;p32"/>
          <p:cNvGrpSpPr/>
          <p:nvPr/>
        </p:nvGrpSpPr>
        <p:grpSpPr>
          <a:xfrm>
            <a:off x="244653" y="1724261"/>
            <a:ext cx="13223289" cy="8270066"/>
            <a:chOff x="0" y="-38100"/>
            <a:chExt cx="4642371" cy="2287372"/>
          </a:xfrm>
        </p:grpSpPr>
        <p:sp>
          <p:nvSpPr>
            <p:cNvPr id="414" name="Google Shape;414;p32"/>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415" name="Google Shape;415;p32"/>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416" name="Google Shape;416;p32"/>
          <p:cNvGrpSpPr/>
          <p:nvPr/>
        </p:nvGrpSpPr>
        <p:grpSpPr>
          <a:xfrm>
            <a:off x="244652" y="316511"/>
            <a:ext cx="9585148" cy="1321789"/>
            <a:chOff x="0" y="-38100"/>
            <a:chExt cx="3633434" cy="281674"/>
          </a:xfrm>
        </p:grpSpPr>
        <p:sp>
          <p:nvSpPr>
            <p:cNvPr id="417" name="Google Shape;417;p32"/>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2"/>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419" name="Google Shape;419;p32"/>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2"/>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421" name="Google Shape;421;p32"/>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Follow-up of High-Risk Measles Contacts</a:t>
            </a:r>
            <a:endParaRPr b="0" i="0" sz="3600" u="none" cap="none" strike="noStrike">
              <a:solidFill>
                <a:srgbClr val="000000"/>
              </a:solidFill>
              <a:latin typeface="Calibri"/>
              <a:ea typeface="Calibri"/>
              <a:cs typeface="Calibri"/>
              <a:sym typeface="Calibri"/>
            </a:endParaRPr>
          </a:p>
        </p:txBody>
      </p:sp>
      <p:pic>
        <p:nvPicPr>
          <p:cNvPr id="422" name="Google Shape;422;p32"/>
          <p:cNvPicPr preferRelativeResize="0"/>
          <p:nvPr/>
        </p:nvPicPr>
        <p:blipFill rotWithShape="1">
          <a:blip r:embed="rId4">
            <a:alphaModFix/>
          </a:blip>
          <a:srcRect b="0" l="0" r="0" t="0"/>
          <a:stretch/>
        </p:blipFill>
        <p:spPr>
          <a:xfrm>
            <a:off x="1271893" y="2110154"/>
            <a:ext cx="11196941" cy="5871453"/>
          </a:xfrm>
          <a:prstGeom prst="rect">
            <a:avLst/>
          </a:prstGeom>
          <a:noFill/>
          <a:ln>
            <a:noFill/>
          </a:ln>
        </p:spPr>
      </p:pic>
      <p:pic>
        <p:nvPicPr>
          <p:cNvPr id="423" name="Google Shape;423;p32"/>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grpSp>
        <p:nvGrpSpPr>
          <p:cNvPr id="428" name="Google Shape;428;p33"/>
          <p:cNvGrpSpPr/>
          <p:nvPr/>
        </p:nvGrpSpPr>
        <p:grpSpPr>
          <a:xfrm>
            <a:off x="244653" y="1724261"/>
            <a:ext cx="13223289" cy="8270066"/>
            <a:chOff x="0" y="-38100"/>
            <a:chExt cx="4642371" cy="2287372"/>
          </a:xfrm>
        </p:grpSpPr>
        <p:sp>
          <p:nvSpPr>
            <p:cNvPr id="429" name="Google Shape;429;p33"/>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430" name="Google Shape;430;p33"/>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431" name="Google Shape;431;p33"/>
          <p:cNvGrpSpPr/>
          <p:nvPr/>
        </p:nvGrpSpPr>
        <p:grpSpPr>
          <a:xfrm>
            <a:off x="244652" y="316511"/>
            <a:ext cx="9585148" cy="1321789"/>
            <a:chOff x="0" y="-38100"/>
            <a:chExt cx="3633434" cy="281674"/>
          </a:xfrm>
        </p:grpSpPr>
        <p:sp>
          <p:nvSpPr>
            <p:cNvPr id="432" name="Google Shape;432;p33"/>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3"/>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434" name="Google Shape;434;p33"/>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3"/>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436" name="Google Shape;436;p33"/>
          <p:cNvSpPr txBox="1"/>
          <p:nvPr/>
        </p:nvSpPr>
        <p:spPr>
          <a:xfrm>
            <a:off x="532167" y="486591"/>
            <a:ext cx="92976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Follow-up of Measles Contacts in Healthcare or Other High-Risk Settings </a:t>
            </a:r>
            <a:endParaRPr b="0" i="0" sz="3600" u="none" cap="none" strike="noStrike">
              <a:solidFill>
                <a:srgbClr val="000000"/>
              </a:solidFill>
              <a:latin typeface="Calibri"/>
              <a:ea typeface="Calibri"/>
              <a:cs typeface="Calibri"/>
              <a:sym typeface="Calibri"/>
            </a:endParaRPr>
          </a:p>
        </p:txBody>
      </p:sp>
      <p:pic>
        <p:nvPicPr>
          <p:cNvPr id="437" name="Google Shape;437;p33"/>
          <p:cNvPicPr preferRelativeResize="0"/>
          <p:nvPr/>
        </p:nvPicPr>
        <p:blipFill rotWithShape="1">
          <a:blip r:embed="rId4">
            <a:alphaModFix/>
          </a:blip>
          <a:srcRect b="0" l="0" r="0" t="0"/>
          <a:stretch/>
        </p:blipFill>
        <p:spPr>
          <a:xfrm>
            <a:off x="1315591" y="2147331"/>
            <a:ext cx="11049912" cy="5308544"/>
          </a:xfrm>
          <a:prstGeom prst="rect">
            <a:avLst/>
          </a:prstGeom>
          <a:noFill/>
          <a:ln>
            <a:noFill/>
          </a:ln>
        </p:spPr>
      </p:pic>
      <p:pic>
        <p:nvPicPr>
          <p:cNvPr id="438" name="Google Shape;438;p33"/>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grpSp>
        <p:nvGrpSpPr>
          <p:cNvPr id="443" name="Google Shape;443;p34"/>
          <p:cNvGrpSpPr/>
          <p:nvPr/>
        </p:nvGrpSpPr>
        <p:grpSpPr>
          <a:xfrm>
            <a:off x="244653" y="1724261"/>
            <a:ext cx="13223289" cy="8270066"/>
            <a:chOff x="0" y="-38100"/>
            <a:chExt cx="4642371" cy="2287372"/>
          </a:xfrm>
        </p:grpSpPr>
        <p:sp>
          <p:nvSpPr>
            <p:cNvPr id="444" name="Google Shape;444;p34"/>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445" name="Google Shape;445;p34"/>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446" name="Google Shape;446;p34"/>
          <p:cNvGrpSpPr/>
          <p:nvPr/>
        </p:nvGrpSpPr>
        <p:grpSpPr>
          <a:xfrm>
            <a:off x="244652" y="316511"/>
            <a:ext cx="9585148" cy="1321789"/>
            <a:chOff x="0" y="-38100"/>
            <a:chExt cx="3633434" cy="281674"/>
          </a:xfrm>
        </p:grpSpPr>
        <p:sp>
          <p:nvSpPr>
            <p:cNvPr id="447" name="Google Shape;447;p34"/>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4"/>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449" name="Google Shape;449;p34"/>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4"/>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451" name="Google Shape;451;p34"/>
          <p:cNvSpPr txBox="1"/>
          <p:nvPr/>
        </p:nvSpPr>
        <p:spPr>
          <a:xfrm>
            <a:off x="532167" y="700406"/>
            <a:ext cx="9297633"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Follow-up of Low-Risk Measles Contacts</a:t>
            </a:r>
            <a:endParaRPr b="0" i="0" sz="3600" u="none" cap="none" strike="noStrike">
              <a:solidFill>
                <a:srgbClr val="000000"/>
              </a:solidFill>
              <a:latin typeface="Calibri"/>
              <a:ea typeface="Calibri"/>
              <a:cs typeface="Calibri"/>
              <a:sym typeface="Calibri"/>
            </a:endParaRPr>
          </a:p>
        </p:txBody>
      </p:sp>
      <p:pic>
        <p:nvPicPr>
          <p:cNvPr id="452" name="Google Shape;452;p34"/>
          <p:cNvPicPr preferRelativeResize="0"/>
          <p:nvPr/>
        </p:nvPicPr>
        <p:blipFill rotWithShape="1">
          <a:blip r:embed="rId4">
            <a:alphaModFix/>
          </a:blip>
          <a:srcRect b="0" l="0" r="0" t="0"/>
          <a:stretch/>
        </p:blipFill>
        <p:spPr>
          <a:xfrm>
            <a:off x="1442203" y="2136294"/>
            <a:ext cx="10838896" cy="6758250"/>
          </a:xfrm>
          <a:prstGeom prst="rect">
            <a:avLst/>
          </a:prstGeom>
          <a:noFill/>
          <a:ln>
            <a:noFill/>
          </a:ln>
        </p:spPr>
      </p:pic>
      <p:pic>
        <p:nvPicPr>
          <p:cNvPr id="453" name="Google Shape;453;p34"/>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p35"/>
          <p:cNvGrpSpPr/>
          <p:nvPr/>
        </p:nvGrpSpPr>
        <p:grpSpPr>
          <a:xfrm>
            <a:off x="244653" y="1724261"/>
            <a:ext cx="13223289" cy="8270066"/>
            <a:chOff x="0" y="-38100"/>
            <a:chExt cx="4642371" cy="2287372"/>
          </a:xfrm>
        </p:grpSpPr>
        <p:sp>
          <p:nvSpPr>
            <p:cNvPr id="459" name="Google Shape;459;p35"/>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460" name="Google Shape;460;p35"/>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461" name="Google Shape;461;p35"/>
          <p:cNvGrpSpPr/>
          <p:nvPr/>
        </p:nvGrpSpPr>
        <p:grpSpPr>
          <a:xfrm>
            <a:off x="244652" y="316511"/>
            <a:ext cx="9585148" cy="1321789"/>
            <a:chOff x="0" y="-38100"/>
            <a:chExt cx="3633434" cy="281674"/>
          </a:xfrm>
        </p:grpSpPr>
        <p:sp>
          <p:nvSpPr>
            <p:cNvPr id="462" name="Google Shape;462;p35"/>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5"/>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464" name="Google Shape;464;p35"/>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5"/>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466" name="Google Shape;466;p35"/>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Prevention Measures</a:t>
            </a:r>
            <a:endParaRPr b="0" i="0" sz="3600" u="none" cap="none" strike="noStrike">
              <a:solidFill>
                <a:srgbClr val="000000"/>
              </a:solidFill>
              <a:latin typeface="Calibri"/>
              <a:ea typeface="Calibri"/>
              <a:cs typeface="Calibri"/>
              <a:sym typeface="Calibri"/>
            </a:endParaRPr>
          </a:p>
        </p:txBody>
      </p:sp>
      <p:sp>
        <p:nvSpPr>
          <p:cNvPr id="467" name="Google Shape;467;p35"/>
          <p:cNvSpPr txBox="1"/>
          <p:nvPr/>
        </p:nvSpPr>
        <p:spPr>
          <a:xfrm>
            <a:off x="244650" y="1721973"/>
            <a:ext cx="12801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p:txBody>
      </p:sp>
      <p:pic>
        <p:nvPicPr>
          <p:cNvPr id="468" name="Google Shape;468;p35"/>
          <p:cNvPicPr preferRelativeResize="0"/>
          <p:nvPr/>
        </p:nvPicPr>
        <p:blipFill rotWithShape="1">
          <a:blip r:embed="rId4">
            <a:alphaModFix/>
          </a:blip>
          <a:srcRect b="1361" l="0" r="0" t="0"/>
          <a:stretch/>
        </p:blipFill>
        <p:spPr>
          <a:xfrm>
            <a:off x="1519754" y="2181563"/>
            <a:ext cx="10676492" cy="5923874"/>
          </a:xfrm>
          <a:prstGeom prst="rect">
            <a:avLst/>
          </a:prstGeom>
          <a:noFill/>
          <a:ln>
            <a:noFill/>
          </a:ln>
        </p:spPr>
      </p:pic>
      <p:pic>
        <p:nvPicPr>
          <p:cNvPr id="469" name="Google Shape;469;p35"/>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pSp>
        <p:nvGrpSpPr>
          <p:cNvPr id="474" name="Google Shape;474;p36"/>
          <p:cNvGrpSpPr/>
          <p:nvPr/>
        </p:nvGrpSpPr>
        <p:grpSpPr>
          <a:xfrm>
            <a:off x="244653" y="1724261"/>
            <a:ext cx="13223289" cy="8270066"/>
            <a:chOff x="0" y="-38100"/>
            <a:chExt cx="4642371" cy="2287372"/>
          </a:xfrm>
        </p:grpSpPr>
        <p:sp>
          <p:nvSpPr>
            <p:cNvPr id="475" name="Google Shape;475;p36"/>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476" name="Google Shape;476;p36"/>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477" name="Google Shape;477;p36"/>
          <p:cNvGrpSpPr/>
          <p:nvPr/>
        </p:nvGrpSpPr>
        <p:grpSpPr>
          <a:xfrm>
            <a:off x="244652" y="316511"/>
            <a:ext cx="9585148" cy="1321789"/>
            <a:chOff x="0" y="-38100"/>
            <a:chExt cx="3633434" cy="281674"/>
          </a:xfrm>
        </p:grpSpPr>
        <p:sp>
          <p:nvSpPr>
            <p:cNvPr id="478" name="Google Shape;478;p36"/>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6"/>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480" name="Google Shape;480;p36"/>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6"/>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482" name="Google Shape;482;p36"/>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Contact Information</a:t>
            </a:r>
            <a:endParaRPr b="0" i="0" sz="3600" u="none" cap="none" strike="noStrike">
              <a:solidFill>
                <a:srgbClr val="000000"/>
              </a:solidFill>
              <a:latin typeface="Calibri"/>
              <a:ea typeface="Calibri"/>
              <a:cs typeface="Calibri"/>
              <a:sym typeface="Calibri"/>
            </a:endParaRPr>
          </a:p>
        </p:txBody>
      </p:sp>
      <p:sp>
        <p:nvSpPr>
          <p:cNvPr id="483" name="Google Shape;483;p36"/>
          <p:cNvSpPr txBox="1"/>
          <p:nvPr/>
        </p:nvSpPr>
        <p:spPr>
          <a:xfrm>
            <a:off x="452650" y="1758414"/>
            <a:ext cx="12801600"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Johanna Bossé</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Vaccine Preventable Disease Epidemiologist III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West Virginia Department of Health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Bureau for Public Health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Office of Epidemiology and Prevention 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Immunization Services Division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500 Summers Street, Floor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Charleston, WV 25301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Phone: 304-352-6294</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1456F"/>
                </a:solidFill>
                <a:latin typeface="Calibri"/>
                <a:ea typeface="Calibri"/>
                <a:cs typeface="Calibri"/>
                <a:sym typeface="Calibri"/>
              </a:rPr>
              <a:t>Email: </a:t>
            </a:r>
            <a:r>
              <a:rPr b="0" i="0" lang="en-US" sz="2800" u="sng" cap="none" strike="noStrike">
                <a:solidFill>
                  <a:srgbClr val="01456F"/>
                </a:solidFill>
                <a:latin typeface="Calibri"/>
                <a:ea typeface="Calibri"/>
                <a:cs typeface="Calibri"/>
                <a:sym typeface="Calibri"/>
                <a:hlinkClick r:id="rId4">
                  <a:extLst>
                    <a:ext uri="{A12FA001-AC4F-418D-AE19-62706E023703}">
                      <ahyp:hlinkClr val="tx"/>
                    </a:ext>
                  </a:extLst>
                </a:hlinkClick>
              </a:rPr>
              <a:t>Johanna.L.Bosse@wv.gov</a:t>
            </a:r>
            <a:r>
              <a:rPr b="0" i="0" lang="en-US" sz="2800" u="none" cap="none" strike="noStrike">
                <a:solidFill>
                  <a:srgbClr val="01456F"/>
                </a:solidFill>
                <a:latin typeface="Calibri"/>
                <a:ea typeface="Calibri"/>
                <a:cs typeface="Calibri"/>
                <a:sym typeface="Calibri"/>
              </a:rPr>
              <a:t> | oeps.wv.gov </a:t>
            </a:r>
            <a:endParaRPr b="0" i="0" sz="1400" u="none" cap="none" strike="noStrike">
              <a:solidFill>
                <a:srgbClr val="000000"/>
              </a:solidFill>
              <a:latin typeface="Arial"/>
              <a:ea typeface="Arial"/>
              <a:cs typeface="Arial"/>
              <a:sym typeface="Arial"/>
            </a:endParaRPr>
          </a:p>
        </p:txBody>
      </p:sp>
      <p:pic>
        <p:nvPicPr>
          <p:cNvPr id="484" name="Google Shape;484;p36"/>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1"/>
          <p:cNvGrpSpPr/>
          <p:nvPr/>
        </p:nvGrpSpPr>
        <p:grpSpPr>
          <a:xfrm>
            <a:off x="244653" y="1724261"/>
            <a:ext cx="13223289" cy="8270066"/>
            <a:chOff x="0" y="-38100"/>
            <a:chExt cx="4642371" cy="2287372"/>
          </a:xfrm>
        </p:grpSpPr>
        <p:sp>
          <p:nvSpPr>
            <p:cNvPr id="89" name="Google Shape;89;p11"/>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90" name="Google Shape;90;p11"/>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91" name="Google Shape;91;p11"/>
          <p:cNvGrpSpPr/>
          <p:nvPr/>
        </p:nvGrpSpPr>
        <p:grpSpPr>
          <a:xfrm>
            <a:off x="244652" y="316511"/>
            <a:ext cx="9585148" cy="1321789"/>
            <a:chOff x="0" y="-38100"/>
            <a:chExt cx="3633434" cy="281674"/>
          </a:xfrm>
        </p:grpSpPr>
        <p:sp>
          <p:nvSpPr>
            <p:cNvPr id="92" name="Google Shape;92;p11"/>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1"/>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94" name="Google Shape;94;p11"/>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1"/>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96" name="Google Shape;96;p11"/>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Is it Measles?</a:t>
            </a:r>
            <a:endParaRPr b="0" i="0" sz="3600" u="none" cap="none" strike="noStrike">
              <a:solidFill>
                <a:srgbClr val="000000"/>
              </a:solidFill>
              <a:latin typeface="Calibri"/>
              <a:ea typeface="Calibri"/>
              <a:cs typeface="Calibri"/>
              <a:sym typeface="Calibri"/>
            </a:endParaRPr>
          </a:p>
        </p:txBody>
      </p:sp>
      <p:sp>
        <p:nvSpPr>
          <p:cNvPr id="97" name="Google Shape;97;p11"/>
          <p:cNvSpPr txBox="1"/>
          <p:nvPr/>
        </p:nvSpPr>
        <p:spPr>
          <a:xfrm>
            <a:off x="440040" y="1754957"/>
            <a:ext cx="12801600" cy="698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Measles Progression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Incubation period (10</a:t>
            </a:r>
            <a:r>
              <a:rPr lang="en-US" sz="2800">
                <a:solidFill>
                  <a:schemeClr val="dk2"/>
                </a:solidFill>
                <a:latin typeface="Calibri"/>
                <a:ea typeface="Calibri"/>
                <a:cs typeface="Calibri"/>
                <a:sym typeface="Calibri"/>
              </a:rPr>
              <a:t> to</a:t>
            </a:r>
            <a:r>
              <a:rPr b="0" i="0" lang="en-US" sz="2800" u="none" cap="none" strike="noStrike">
                <a:solidFill>
                  <a:schemeClr val="dk2"/>
                </a:solidFill>
                <a:latin typeface="Calibri"/>
                <a:ea typeface="Calibri"/>
                <a:cs typeface="Calibri"/>
                <a:sym typeface="Calibri"/>
              </a:rPr>
              <a:t>14 days)</a:t>
            </a:r>
            <a:endParaRPr b="0" i="0" sz="1400" u="none" cap="none" strike="noStrike">
              <a:solidFill>
                <a:srgbClr val="000000"/>
              </a:solidFill>
              <a:latin typeface="Arial"/>
              <a:ea typeface="Arial"/>
              <a:cs typeface="Arial"/>
              <a:sym typeface="Arial"/>
            </a:endParaRPr>
          </a:p>
          <a:p>
            <a:pPr indent="0" lvl="8"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	No visible symptoms </a:t>
            </a:r>
            <a:endParaRPr b="0" i="0" sz="1400" u="none" cap="none" strike="noStrike">
              <a:solidFill>
                <a:srgbClr val="000000"/>
              </a:solidFill>
              <a:latin typeface="Arial"/>
              <a:ea typeface="Arial"/>
              <a:cs typeface="Arial"/>
              <a:sym typeface="Arial"/>
            </a:endParaRPr>
          </a:p>
          <a:p>
            <a:pPr indent="-227013" lvl="0" marL="404813" marR="0" rtl="0" algn="l">
              <a:lnSpc>
                <a:spcPct val="100000"/>
              </a:lnSpc>
              <a:spcBef>
                <a:spcPts val="0"/>
              </a:spcBef>
              <a:spcAft>
                <a:spcPts val="0"/>
              </a:spcAft>
              <a:buClr>
                <a:srgbClr val="01588D"/>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Prodromal Period (</a:t>
            </a:r>
            <a:r>
              <a:rPr lang="en-US" sz="2800">
                <a:solidFill>
                  <a:schemeClr val="dk2"/>
                </a:solidFill>
                <a:latin typeface="Calibri"/>
                <a:ea typeface="Calibri"/>
                <a:cs typeface="Calibri"/>
                <a:sym typeface="Calibri"/>
              </a:rPr>
              <a:t>two to four</a:t>
            </a:r>
            <a:r>
              <a:rPr b="0" i="0" lang="en-US" sz="2800" u="none" cap="none" strike="noStrike">
                <a:solidFill>
                  <a:schemeClr val="dk2"/>
                </a:solidFill>
                <a:latin typeface="Calibri"/>
                <a:ea typeface="Calibri"/>
                <a:cs typeface="Calibri"/>
                <a:sym typeface="Calibri"/>
              </a:rPr>
              <a:t> days)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	Fever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	</a:t>
            </a:r>
            <a:r>
              <a:rPr lang="en-US" sz="2800">
                <a:solidFill>
                  <a:schemeClr val="dk2"/>
                </a:solidFill>
                <a:latin typeface="Calibri"/>
                <a:ea typeface="Calibri"/>
                <a:cs typeface="Calibri"/>
                <a:sym typeface="Calibri"/>
              </a:rPr>
              <a:t>Three</a:t>
            </a:r>
            <a:r>
              <a:rPr b="0" i="0" lang="en-US" sz="2800" u="none" cap="none" strike="noStrike">
                <a:solidFill>
                  <a:schemeClr val="dk2"/>
                </a:solidFill>
                <a:latin typeface="Calibri"/>
                <a:ea typeface="Calibri"/>
                <a:cs typeface="Calibri"/>
                <a:sym typeface="Calibri"/>
              </a:rPr>
              <a:t> C’s (cough, coryza, and conjunctivitis)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	Koplik spots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Rash (</a:t>
            </a:r>
            <a:r>
              <a:rPr lang="en-US" sz="2800">
                <a:solidFill>
                  <a:schemeClr val="dk2"/>
                </a:solidFill>
                <a:latin typeface="Calibri"/>
                <a:ea typeface="Calibri"/>
                <a:cs typeface="Calibri"/>
                <a:sym typeface="Calibri"/>
              </a:rPr>
              <a:t>three to five</a:t>
            </a:r>
            <a:r>
              <a:rPr b="0" i="0" lang="en-US" sz="2800" u="none" cap="none" strike="noStrike">
                <a:solidFill>
                  <a:schemeClr val="dk2"/>
                </a:solidFill>
                <a:latin typeface="Calibri"/>
                <a:ea typeface="Calibri"/>
                <a:cs typeface="Calibri"/>
                <a:sym typeface="Calibri"/>
              </a:rPr>
              <a:t> days after prodromal period)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	Starts on face and upper neck and spreads downward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Recovery</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	Rash fades in the same order it appeared</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	No longer contagious once the rash has disappeared</a:t>
            </a:r>
            <a:endParaRPr b="0" i="0" sz="2800" u="none" cap="none" strike="noStrike">
              <a:solidFill>
                <a:schemeClr val="dk2"/>
              </a:solidFill>
              <a:latin typeface="Calibri"/>
              <a:ea typeface="Calibri"/>
              <a:cs typeface="Calibri"/>
              <a:sym typeface="Calibri"/>
            </a:endParaRPr>
          </a:p>
        </p:txBody>
      </p:sp>
      <p:pic>
        <p:nvPicPr>
          <p:cNvPr id="98" name="Google Shape;98;p11"/>
          <p:cNvPicPr preferRelativeResize="0"/>
          <p:nvPr/>
        </p:nvPicPr>
        <p:blipFill rotWithShape="1">
          <a:blip r:embed="rId4">
            <a:alphaModFix/>
          </a:blip>
          <a:srcRect b="0" l="0" r="0" t="0"/>
          <a:stretch/>
        </p:blipFill>
        <p:spPr>
          <a:xfrm>
            <a:off x="7141914" y="1724261"/>
            <a:ext cx="2755944" cy="3673279"/>
          </a:xfrm>
          <a:prstGeom prst="rect">
            <a:avLst/>
          </a:prstGeom>
          <a:noFill/>
          <a:ln>
            <a:noFill/>
          </a:ln>
        </p:spPr>
      </p:pic>
      <p:pic>
        <p:nvPicPr>
          <p:cNvPr id="99" name="Google Shape;99;p11"/>
          <p:cNvPicPr preferRelativeResize="0"/>
          <p:nvPr/>
        </p:nvPicPr>
        <p:blipFill rotWithShape="1">
          <a:blip r:embed="rId5">
            <a:alphaModFix/>
          </a:blip>
          <a:srcRect b="11648" l="0" r="0" t="0"/>
          <a:stretch/>
        </p:blipFill>
        <p:spPr>
          <a:xfrm>
            <a:off x="9896423" y="2961114"/>
            <a:ext cx="3421606" cy="4413669"/>
          </a:xfrm>
          <a:prstGeom prst="rect">
            <a:avLst/>
          </a:prstGeom>
          <a:noFill/>
          <a:ln>
            <a:noFill/>
          </a:ln>
        </p:spPr>
      </p:pic>
      <p:pic>
        <p:nvPicPr>
          <p:cNvPr id="100" name="Google Shape;100;p11"/>
          <p:cNvPicPr preferRelativeResize="0"/>
          <p:nvPr/>
        </p:nvPicPr>
        <p:blipFill rotWithShape="1">
          <a:blip r:embed="rId6">
            <a:alphaModFix/>
          </a:blip>
          <a:srcRect b="0" l="0" r="0" t="0"/>
          <a:stretch/>
        </p:blipFill>
        <p:spPr>
          <a:xfrm>
            <a:off x="9282576" y="7378433"/>
            <a:ext cx="3792059" cy="2491925"/>
          </a:xfrm>
          <a:prstGeom prst="rect">
            <a:avLst/>
          </a:prstGeom>
          <a:noFill/>
          <a:ln>
            <a:noFill/>
          </a:ln>
        </p:spPr>
      </p:pic>
      <p:pic>
        <p:nvPicPr>
          <p:cNvPr id="101" name="Google Shape;101;p11"/>
          <p:cNvPicPr preferRelativeResize="0"/>
          <p:nvPr/>
        </p:nvPicPr>
        <p:blipFill rotWithShape="1">
          <a:blip r:embed="rId7">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pSp>
        <p:nvGrpSpPr>
          <p:cNvPr id="106" name="Google Shape;106;p12"/>
          <p:cNvGrpSpPr/>
          <p:nvPr/>
        </p:nvGrpSpPr>
        <p:grpSpPr>
          <a:xfrm>
            <a:off x="244653" y="1724261"/>
            <a:ext cx="13223289" cy="8270066"/>
            <a:chOff x="0" y="-38100"/>
            <a:chExt cx="4642371" cy="2287372"/>
          </a:xfrm>
        </p:grpSpPr>
        <p:sp>
          <p:nvSpPr>
            <p:cNvPr id="107" name="Google Shape;107;p12"/>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108" name="Google Shape;108;p12"/>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109" name="Google Shape;109;p12"/>
          <p:cNvGrpSpPr/>
          <p:nvPr/>
        </p:nvGrpSpPr>
        <p:grpSpPr>
          <a:xfrm>
            <a:off x="244652" y="316511"/>
            <a:ext cx="9585148" cy="1321789"/>
            <a:chOff x="0" y="-38100"/>
            <a:chExt cx="3633434" cy="281674"/>
          </a:xfrm>
        </p:grpSpPr>
        <p:sp>
          <p:nvSpPr>
            <p:cNvPr id="110" name="Google Shape;110;p12"/>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2"/>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12" name="Google Shape;112;p12"/>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2"/>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114" name="Google Shape;114;p12"/>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How is it spread?</a:t>
            </a:r>
            <a:endParaRPr b="0" i="0" sz="3600" u="none" cap="none" strike="noStrike">
              <a:solidFill>
                <a:srgbClr val="000000"/>
              </a:solidFill>
              <a:latin typeface="Calibri"/>
              <a:ea typeface="Calibri"/>
              <a:cs typeface="Calibri"/>
              <a:sym typeface="Calibri"/>
            </a:endParaRPr>
          </a:p>
        </p:txBody>
      </p:sp>
      <p:sp>
        <p:nvSpPr>
          <p:cNvPr id="115" name="Google Shape;115;p12"/>
          <p:cNvSpPr txBox="1"/>
          <p:nvPr/>
        </p:nvSpPr>
        <p:spPr>
          <a:xfrm>
            <a:off x="463626" y="1758414"/>
            <a:ext cx="128016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The virus is transmitted by: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Direct contact with infectious droplets</a:t>
            </a:r>
            <a:endParaRPr b="0" i="0" sz="2800" u="none" cap="none" strike="noStrike">
              <a:solidFill>
                <a:schemeClr val="dk2"/>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Airborne spread when an infected person breathes, coughs, or sneezes</a:t>
            </a:r>
            <a:endParaRPr b="0" i="0" sz="2800" u="none" cap="none" strike="noStrike">
              <a:solidFill>
                <a:srgbClr val="000000"/>
              </a:solidFill>
              <a:latin typeface="Calibri"/>
              <a:ea typeface="Calibri"/>
              <a:cs typeface="Calibri"/>
              <a:sym typeface="Calibri"/>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Measles virus can remain infectious in the air for up to two hours after an infected person leaves an area</a:t>
            </a:r>
            <a:endParaRPr b="0" i="0" sz="2800" u="none" cap="none" strike="noStrike">
              <a:solidFill>
                <a:schemeClr val="dk2"/>
              </a:solidFill>
              <a:latin typeface="Calibri"/>
              <a:ea typeface="Calibri"/>
              <a:cs typeface="Calibri"/>
              <a:sym typeface="Calibri"/>
            </a:endParaRPr>
          </a:p>
          <a:p>
            <a:pPr indent="-227013" lvl="0" marL="404813" marR="0" rtl="0" algn="l">
              <a:lnSpc>
                <a:spcPct val="100000"/>
              </a:lnSpc>
              <a:spcBef>
                <a:spcPts val="0"/>
              </a:spcBef>
              <a:spcAft>
                <a:spcPts val="0"/>
              </a:spcAft>
              <a:buClr>
                <a:srgbClr val="01588D"/>
              </a:buClr>
              <a:buSzPts val="2800"/>
              <a:buFont typeface="Arial"/>
              <a:buNone/>
            </a:pPr>
            <a:r>
              <a:t/>
            </a:r>
            <a:endParaRPr b="0" i="0" sz="2800" u="none" cap="none" strike="noStrike">
              <a:solidFill>
                <a:srgbClr val="01456F"/>
              </a:solidFill>
              <a:latin typeface="Calibri"/>
              <a:ea typeface="Calibri"/>
              <a:cs typeface="Calibri"/>
              <a:sym typeface="Calibri"/>
            </a:endParaRPr>
          </a:p>
          <a:p>
            <a:pPr indent="-227013" lvl="0" marL="404813" marR="0" rtl="0" algn="l">
              <a:lnSpc>
                <a:spcPct val="100000"/>
              </a:lnSpc>
              <a:spcBef>
                <a:spcPts val="0"/>
              </a:spcBef>
              <a:spcAft>
                <a:spcPts val="0"/>
              </a:spcAft>
              <a:buClr>
                <a:srgbClr val="01588D"/>
              </a:buClr>
              <a:buSzPts val="2800"/>
              <a:buFont typeface="Arial"/>
              <a:buNone/>
            </a:pPr>
            <a:r>
              <a:t/>
            </a:r>
            <a:endParaRPr b="0" i="0" sz="2800" u="none" cap="none" strike="noStrike">
              <a:solidFill>
                <a:srgbClr val="01588D"/>
              </a:solidFill>
              <a:latin typeface="Calibri"/>
              <a:ea typeface="Calibri"/>
              <a:cs typeface="Calibri"/>
              <a:sym typeface="Calibri"/>
            </a:endParaRPr>
          </a:p>
        </p:txBody>
      </p:sp>
      <p:pic>
        <p:nvPicPr>
          <p:cNvPr id="116" name="Google Shape;116;p12"/>
          <p:cNvPicPr preferRelativeResize="0"/>
          <p:nvPr/>
        </p:nvPicPr>
        <p:blipFill rotWithShape="1">
          <a:blip r:embed="rId4">
            <a:alphaModFix/>
          </a:blip>
          <a:srcRect b="0" l="0" r="0" t="0"/>
          <a:stretch/>
        </p:blipFill>
        <p:spPr>
          <a:xfrm>
            <a:off x="8851102" y="5813414"/>
            <a:ext cx="4449471" cy="2669683"/>
          </a:xfrm>
          <a:prstGeom prst="rect">
            <a:avLst/>
          </a:prstGeom>
          <a:noFill/>
          <a:ln>
            <a:noFill/>
          </a:ln>
        </p:spPr>
      </p:pic>
      <p:pic>
        <p:nvPicPr>
          <p:cNvPr id="117" name="Google Shape;117;p12"/>
          <p:cNvPicPr preferRelativeResize="0"/>
          <p:nvPr/>
        </p:nvPicPr>
        <p:blipFill rotWithShape="1">
          <a:blip r:embed="rId5">
            <a:alphaModFix/>
          </a:blip>
          <a:srcRect b="0" l="0" r="0" t="0"/>
          <a:stretch/>
        </p:blipFill>
        <p:spPr>
          <a:xfrm>
            <a:off x="415427" y="4900259"/>
            <a:ext cx="8307816" cy="4495995"/>
          </a:xfrm>
          <a:prstGeom prst="rect">
            <a:avLst/>
          </a:prstGeom>
          <a:noFill/>
          <a:ln>
            <a:noFill/>
          </a:ln>
        </p:spPr>
      </p:pic>
      <p:pic>
        <p:nvPicPr>
          <p:cNvPr id="118" name="Google Shape;118;p12"/>
          <p:cNvPicPr preferRelativeResize="0"/>
          <p:nvPr/>
        </p:nvPicPr>
        <p:blipFill rotWithShape="1">
          <a:blip r:embed="rId6">
            <a:alphaModFix/>
          </a:blip>
          <a:srcRect b="-266611" l="-266612" r="-266611" t="-266612"/>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13"/>
          <p:cNvGrpSpPr/>
          <p:nvPr/>
        </p:nvGrpSpPr>
        <p:grpSpPr>
          <a:xfrm>
            <a:off x="244653" y="1724261"/>
            <a:ext cx="13223289" cy="8270066"/>
            <a:chOff x="0" y="-38100"/>
            <a:chExt cx="4642371" cy="2287372"/>
          </a:xfrm>
        </p:grpSpPr>
        <p:sp>
          <p:nvSpPr>
            <p:cNvPr id="124" name="Google Shape;124;p13"/>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125" name="Google Shape;125;p13"/>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126" name="Google Shape;126;p13"/>
          <p:cNvGrpSpPr/>
          <p:nvPr/>
        </p:nvGrpSpPr>
        <p:grpSpPr>
          <a:xfrm>
            <a:off x="244652" y="316511"/>
            <a:ext cx="9585148" cy="1321789"/>
            <a:chOff x="0" y="-38100"/>
            <a:chExt cx="3633434" cy="281674"/>
          </a:xfrm>
        </p:grpSpPr>
        <p:sp>
          <p:nvSpPr>
            <p:cNvPr id="127" name="Google Shape;127;p13"/>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3"/>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29" name="Google Shape;129;p13"/>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131" name="Google Shape;131;p13"/>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Is Measles suspected? </a:t>
            </a:r>
            <a:endParaRPr b="0" i="0" sz="3600" u="none" cap="none" strike="noStrike">
              <a:solidFill>
                <a:srgbClr val="000000"/>
              </a:solidFill>
              <a:latin typeface="Calibri"/>
              <a:ea typeface="Calibri"/>
              <a:cs typeface="Calibri"/>
              <a:sym typeface="Calibri"/>
            </a:endParaRPr>
          </a:p>
        </p:txBody>
      </p:sp>
      <p:pic>
        <p:nvPicPr>
          <p:cNvPr id="132" name="Google Shape;132;p13"/>
          <p:cNvPicPr preferRelativeResize="0"/>
          <p:nvPr/>
        </p:nvPicPr>
        <p:blipFill rotWithShape="1">
          <a:blip r:embed="rId4">
            <a:alphaModFix/>
          </a:blip>
          <a:srcRect b="0" l="0" r="0" t="0"/>
          <a:stretch/>
        </p:blipFill>
        <p:spPr>
          <a:xfrm>
            <a:off x="360609" y="2044625"/>
            <a:ext cx="12982880" cy="7302870"/>
          </a:xfrm>
          <a:prstGeom prst="rect">
            <a:avLst/>
          </a:prstGeom>
          <a:noFill/>
          <a:ln>
            <a:noFill/>
          </a:ln>
        </p:spPr>
      </p:pic>
      <p:pic>
        <p:nvPicPr>
          <p:cNvPr id="133" name="Google Shape;133;p13"/>
          <p:cNvPicPr preferRelativeResize="0"/>
          <p:nvPr/>
        </p:nvPicPr>
        <p:blipFill rotWithShape="1">
          <a:blip r:embed="rId5">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14"/>
          <p:cNvGrpSpPr/>
          <p:nvPr/>
        </p:nvGrpSpPr>
        <p:grpSpPr>
          <a:xfrm>
            <a:off x="244653" y="1724261"/>
            <a:ext cx="13223289" cy="8270066"/>
            <a:chOff x="0" y="-38100"/>
            <a:chExt cx="4642371" cy="2287372"/>
          </a:xfrm>
        </p:grpSpPr>
        <p:sp>
          <p:nvSpPr>
            <p:cNvPr id="139" name="Google Shape;139;p14"/>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140" name="Google Shape;140;p14"/>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141" name="Google Shape;141;p14"/>
          <p:cNvGrpSpPr/>
          <p:nvPr/>
        </p:nvGrpSpPr>
        <p:grpSpPr>
          <a:xfrm>
            <a:off x="244652" y="316511"/>
            <a:ext cx="9585148" cy="1321789"/>
            <a:chOff x="0" y="-38100"/>
            <a:chExt cx="3633434" cy="281674"/>
          </a:xfrm>
        </p:grpSpPr>
        <p:sp>
          <p:nvSpPr>
            <p:cNvPr id="142" name="Google Shape;142;p14"/>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4"/>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44" name="Google Shape;144;p14"/>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4"/>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146" name="Google Shape;146;p14"/>
          <p:cNvSpPr txBox="1"/>
          <p:nvPr/>
        </p:nvSpPr>
        <p:spPr>
          <a:xfrm>
            <a:off x="491086" y="690415"/>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Determining Measles Risk</a:t>
            </a:r>
            <a:endParaRPr b="0" i="0" sz="3600" u="none" cap="none" strike="noStrike">
              <a:solidFill>
                <a:srgbClr val="000000"/>
              </a:solidFill>
              <a:latin typeface="Calibri"/>
              <a:ea typeface="Calibri"/>
              <a:cs typeface="Calibri"/>
              <a:sym typeface="Calibri"/>
            </a:endParaRPr>
          </a:p>
        </p:txBody>
      </p:sp>
      <p:sp>
        <p:nvSpPr>
          <p:cNvPr id="147" name="Google Shape;147;p14"/>
          <p:cNvSpPr txBox="1"/>
          <p:nvPr/>
        </p:nvSpPr>
        <p:spPr>
          <a:xfrm>
            <a:off x="413466" y="1737471"/>
            <a:ext cx="12801600" cy="698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Clinical Compatibility:</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Fever</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AND maculopapular rash (non-vesicular) </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AND at least one of the “Cs” (cough, coryza, and/or conjunctivitis)</a:t>
            </a:r>
            <a:endParaRPr b="0" i="0" sz="1400" u="none" cap="none" strike="noStrike">
              <a:solidFill>
                <a:srgbClr val="000000"/>
              </a:solidFill>
              <a:latin typeface="Arial"/>
              <a:ea typeface="Arial"/>
              <a:cs typeface="Arial"/>
              <a:sym typeface="Arial"/>
            </a:endParaRPr>
          </a:p>
          <a:p>
            <a:pPr indent="-227013" lvl="0" marL="404813" marR="0" rtl="0" algn="l">
              <a:lnSpc>
                <a:spcPct val="100000"/>
              </a:lnSpc>
              <a:spcBef>
                <a:spcPts val="0"/>
              </a:spcBef>
              <a:spcAft>
                <a:spcPts val="0"/>
              </a:spcAft>
              <a:buClr>
                <a:srgbClr val="01588D"/>
              </a:buClr>
              <a:buSzPts val="2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Susceptibility:</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No documented MMR vaccinations </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No positive IgG titer</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Not born before 1957</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No documentation of previous infections</a:t>
            </a:r>
            <a:endParaRPr b="0" i="0" sz="1400" u="none" cap="none" strike="noStrike">
              <a:solidFill>
                <a:srgbClr val="000000"/>
              </a:solidFill>
              <a:latin typeface="Arial"/>
              <a:ea typeface="Arial"/>
              <a:cs typeface="Arial"/>
              <a:sym typeface="Arial"/>
            </a:endParaRPr>
          </a:p>
          <a:p>
            <a:pPr indent="-227013" lvl="0" marL="404813" marR="0" rtl="0" algn="l">
              <a:lnSpc>
                <a:spcPct val="100000"/>
              </a:lnSpc>
              <a:spcBef>
                <a:spcPts val="0"/>
              </a:spcBef>
              <a:spcAft>
                <a:spcPts val="0"/>
              </a:spcAft>
              <a:buClr>
                <a:srgbClr val="01588D"/>
              </a:buClr>
              <a:buSzPts val="2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Exposure Risk (in past 21 days):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International travel</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Domestic travel to an area with known measles transmission</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Contact with a suspected or confirmed case</a:t>
            </a:r>
            <a:endParaRPr b="0" i="0" sz="1400" u="none" cap="none" strike="noStrike">
              <a:solidFill>
                <a:srgbClr val="000000"/>
              </a:solidFill>
              <a:latin typeface="Arial"/>
              <a:ea typeface="Arial"/>
              <a:cs typeface="Arial"/>
              <a:sym typeface="Arial"/>
            </a:endParaRPr>
          </a:p>
          <a:p>
            <a:pPr indent="-227013" lvl="0" marL="404813" marR="0" rtl="0" algn="l">
              <a:lnSpc>
                <a:spcPct val="100000"/>
              </a:lnSpc>
              <a:spcBef>
                <a:spcPts val="0"/>
              </a:spcBef>
              <a:spcAft>
                <a:spcPts val="0"/>
              </a:spcAft>
              <a:buClr>
                <a:srgbClr val="01588D"/>
              </a:buClr>
              <a:buSzPts val="2800"/>
              <a:buFont typeface="Arial"/>
              <a:buNone/>
            </a:pPr>
            <a:r>
              <a:t/>
            </a:r>
            <a:endParaRPr b="0" i="0" sz="2800" u="none" cap="none" strike="noStrike">
              <a:solidFill>
                <a:srgbClr val="01456F"/>
              </a:solidFill>
              <a:latin typeface="Calibri"/>
              <a:ea typeface="Calibri"/>
              <a:cs typeface="Calibri"/>
              <a:sym typeface="Calibri"/>
            </a:endParaRPr>
          </a:p>
        </p:txBody>
      </p:sp>
      <p:pic>
        <p:nvPicPr>
          <p:cNvPr id="148" name="Google Shape;148;p14"/>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15"/>
          <p:cNvGrpSpPr/>
          <p:nvPr/>
        </p:nvGrpSpPr>
        <p:grpSpPr>
          <a:xfrm>
            <a:off x="244653" y="1724261"/>
            <a:ext cx="13223289" cy="8270066"/>
            <a:chOff x="0" y="-38100"/>
            <a:chExt cx="4642371" cy="2287372"/>
          </a:xfrm>
        </p:grpSpPr>
        <p:sp>
          <p:nvSpPr>
            <p:cNvPr id="154" name="Google Shape;154;p15"/>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155" name="Google Shape;155;p15"/>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156" name="Google Shape;156;p15"/>
          <p:cNvGrpSpPr/>
          <p:nvPr/>
        </p:nvGrpSpPr>
        <p:grpSpPr>
          <a:xfrm>
            <a:off x="244652" y="316511"/>
            <a:ext cx="9585148" cy="1321789"/>
            <a:chOff x="0" y="-38100"/>
            <a:chExt cx="3633434" cy="281674"/>
          </a:xfrm>
        </p:grpSpPr>
        <p:sp>
          <p:nvSpPr>
            <p:cNvPr id="157" name="Google Shape;157;p15"/>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5"/>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59" name="Google Shape;159;p15"/>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5"/>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161" name="Google Shape;161;p15"/>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Risk of Measles Low </a:t>
            </a:r>
            <a:endParaRPr b="0" i="0" sz="3600" u="none" cap="none" strike="noStrike">
              <a:solidFill>
                <a:srgbClr val="000000"/>
              </a:solidFill>
              <a:latin typeface="Calibri"/>
              <a:ea typeface="Calibri"/>
              <a:cs typeface="Calibri"/>
              <a:sym typeface="Calibri"/>
            </a:endParaRPr>
          </a:p>
        </p:txBody>
      </p:sp>
      <p:sp>
        <p:nvSpPr>
          <p:cNvPr id="162" name="Google Shape;162;p15"/>
          <p:cNvSpPr txBox="1"/>
          <p:nvPr/>
        </p:nvSpPr>
        <p:spPr>
          <a:xfrm>
            <a:off x="483800" y="1737471"/>
            <a:ext cx="128016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ONE or fewer:</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Clinically compatible illness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Confirmed or likely exposure</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Susceptible to measles </a:t>
            </a:r>
            <a:endParaRPr b="0" i="0" sz="1400" u="none" cap="none" strike="noStrike">
              <a:solidFill>
                <a:srgbClr val="000000"/>
              </a:solidFill>
              <a:latin typeface="Arial"/>
              <a:ea typeface="Arial"/>
              <a:cs typeface="Arial"/>
              <a:sym typeface="Arial"/>
            </a:endParaRPr>
          </a:p>
          <a:p>
            <a:pPr indent="-227013" lvl="0" marL="404813" marR="0" rtl="0" algn="l">
              <a:lnSpc>
                <a:spcPct val="100000"/>
              </a:lnSpc>
              <a:spcBef>
                <a:spcPts val="0"/>
              </a:spcBef>
              <a:spcAft>
                <a:spcPts val="0"/>
              </a:spcAft>
              <a:buClr>
                <a:srgbClr val="01588D"/>
              </a:buClr>
              <a:buSzPts val="2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Testing Recommendation: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Not recommended, providers may choose to test commercially if desired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Local Health Department (LHD) Recommendations: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Consider alternative diagnosis </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Public Health does not need to follow up </a:t>
            </a:r>
            <a:endParaRPr b="0" i="0" sz="1400" u="none" cap="none" strike="noStrike">
              <a:solidFill>
                <a:srgbClr val="000000"/>
              </a:solidFill>
              <a:latin typeface="Arial"/>
              <a:ea typeface="Arial"/>
              <a:cs typeface="Arial"/>
              <a:sym typeface="Arial"/>
            </a:endParaRPr>
          </a:p>
        </p:txBody>
      </p:sp>
      <p:pic>
        <p:nvPicPr>
          <p:cNvPr id="163" name="Google Shape;163;p15"/>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16"/>
          <p:cNvGrpSpPr/>
          <p:nvPr/>
        </p:nvGrpSpPr>
        <p:grpSpPr>
          <a:xfrm>
            <a:off x="244653" y="1724261"/>
            <a:ext cx="13223289" cy="8270066"/>
            <a:chOff x="0" y="-38100"/>
            <a:chExt cx="4642371" cy="2287372"/>
          </a:xfrm>
        </p:grpSpPr>
        <p:sp>
          <p:nvSpPr>
            <p:cNvPr id="169" name="Google Shape;169;p16"/>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170" name="Google Shape;170;p16"/>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171" name="Google Shape;171;p16"/>
          <p:cNvGrpSpPr/>
          <p:nvPr/>
        </p:nvGrpSpPr>
        <p:grpSpPr>
          <a:xfrm>
            <a:off x="244652" y="316511"/>
            <a:ext cx="9585148" cy="1321789"/>
            <a:chOff x="0" y="-38100"/>
            <a:chExt cx="3633434" cy="281674"/>
          </a:xfrm>
        </p:grpSpPr>
        <p:sp>
          <p:nvSpPr>
            <p:cNvPr id="172" name="Google Shape;172;p16"/>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6"/>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74" name="Google Shape;174;p16"/>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6"/>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176" name="Google Shape;176;p16"/>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Risk of Measles Moderate </a:t>
            </a:r>
            <a:endParaRPr b="0" i="0" sz="3600" u="none" cap="none" strike="noStrike">
              <a:solidFill>
                <a:srgbClr val="000000"/>
              </a:solidFill>
              <a:latin typeface="Calibri"/>
              <a:ea typeface="Calibri"/>
              <a:cs typeface="Calibri"/>
              <a:sym typeface="Calibri"/>
            </a:endParaRPr>
          </a:p>
        </p:txBody>
      </p:sp>
      <p:sp>
        <p:nvSpPr>
          <p:cNvPr id="177" name="Google Shape;177;p16"/>
          <p:cNvSpPr txBox="1"/>
          <p:nvPr/>
        </p:nvSpPr>
        <p:spPr>
          <a:xfrm>
            <a:off x="441595" y="1736041"/>
            <a:ext cx="128016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Meets: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Clinically compatible illness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AND one from below:</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Confirmed or likely exposure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Susceptible to measles or unknown immune status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Testing Recommendation: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Consider testing consult with Office of Epidemiology and Prevention Services (OEPS)</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LHD Recommendations: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Provide isolation instructions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Contact tracing investigation may wait until test results</a:t>
            </a:r>
            <a:endParaRPr b="0" i="0" sz="1400" u="none" cap="none" strike="noStrike">
              <a:solidFill>
                <a:srgbClr val="000000"/>
              </a:solidFill>
              <a:latin typeface="Arial"/>
              <a:ea typeface="Arial"/>
              <a:cs typeface="Arial"/>
              <a:sym typeface="Arial"/>
            </a:endParaRPr>
          </a:p>
        </p:txBody>
      </p:sp>
      <p:pic>
        <p:nvPicPr>
          <p:cNvPr id="178" name="Google Shape;178;p16"/>
          <p:cNvPicPr preferRelativeResize="0"/>
          <p:nvPr/>
        </p:nvPicPr>
        <p:blipFill rotWithShape="1">
          <a:blip r:embed="rId4">
            <a:alphaModFix/>
          </a:blip>
          <a:srcRect b="-266611" l="-266612" r="-266611" t="-266612"/>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17"/>
          <p:cNvGrpSpPr/>
          <p:nvPr/>
        </p:nvGrpSpPr>
        <p:grpSpPr>
          <a:xfrm>
            <a:off x="244653" y="1724261"/>
            <a:ext cx="13223289" cy="8270066"/>
            <a:chOff x="0" y="-38100"/>
            <a:chExt cx="4642371" cy="2287372"/>
          </a:xfrm>
        </p:grpSpPr>
        <p:sp>
          <p:nvSpPr>
            <p:cNvPr id="184" name="Google Shape;184;p17"/>
            <p:cNvSpPr/>
            <p:nvPr/>
          </p:nvSpPr>
          <p:spPr>
            <a:xfrm>
              <a:off x="0" y="0"/>
              <a:ext cx="4642371" cy="2249272"/>
            </a:xfrm>
            <a:custGeom>
              <a:rect b="b" l="l" r="r" t="t"/>
              <a:pathLst>
                <a:path extrusionOk="0" h="2249272" w="4642371">
                  <a:moveTo>
                    <a:pt x="13616" y="0"/>
                  </a:moveTo>
                  <a:lnTo>
                    <a:pt x="4628755" y="0"/>
                  </a:lnTo>
                  <a:cubicBezTo>
                    <a:pt x="4632366" y="0"/>
                    <a:pt x="4635829" y="1435"/>
                    <a:pt x="4638382" y="3988"/>
                  </a:cubicBezTo>
                  <a:cubicBezTo>
                    <a:pt x="4640936" y="6541"/>
                    <a:pt x="4642371" y="10005"/>
                    <a:pt x="4642371" y="13616"/>
                  </a:cubicBezTo>
                  <a:lnTo>
                    <a:pt x="4642371" y="2235657"/>
                  </a:lnTo>
                  <a:cubicBezTo>
                    <a:pt x="4642371" y="2243176"/>
                    <a:pt x="4636274" y="2249272"/>
                    <a:pt x="4628755" y="2249272"/>
                  </a:cubicBezTo>
                  <a:lnTo>
                    <a:pt x="13616" y="2249272"/>
                  </a:lnTo>
                  <a:cubicBezTo>
                    <a:pt x="6096" y="2249272"/>
                    <a:pt x="0" y="2243176"/>
                    <a:pt x="0" y="2235657"/>
                  </a:cubicBezTo>
                  <a:lnTo>
                    <a:pt x="0" y="13616"/>
                  </a:lnTo>
                  <a:cubicBezTo>
                    <a:pt x="0" y="6096"/>
                    <a:pt x="6096" y="0"/>
                    <a:pt x="13616" y="0"/>
                  </a:cubicBezTo>
                  <a:close/>
                </a:path>
              </a:pathLst>
            </a:custGeom>
            <a:solidFill>
              <a:srgbClr val="E1F2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185" name="Google Shape;185;p17"/>
            <p:cNvSpPr txBox="1"/>
            <p:nvPr/>
          </p:nvSpPr>
          <p:spPr>
            <a:xfrm>
              <a:off x="0" y="-38100"/>
              <a:ext cx="4642370" cy="2287372"/>
            </a:xfrm>
            <a:prstGeom prst="rect">
              <a:avLst/>
            </a:prstGeom>
            <a:solidFill>
              <a:srgbClr val="E1F2F7"/>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grpSp>
        <p:nvGrpSpPr>
          <p:cNvPr id="186" name="Google Shape;186;p17"/>
          <p:cNvGrpSpPr/>
          <p:nvPr/>
        </p:nvGrpSpPr>
        <p:grpSpPr>
          <a:xfrm>
            <a:off x="244652" y="316511"/>
            <a:ext cx="9585148" cy="1321789"/>
            <a:chOff x="0" y="-38100"/>
            <a:chExt cx="3633434" cy="281674"/>
          </a:xfrm>
        </p:grpSpPr>
        <p:sp>
          <p:nvSpPr>
            <p:cNvPr id="187" name="Google Shape;187;p17"/>
            <p:cNvSpPr/>
            <p:nvPr/>
          </p:nvSpPr>
          <p:spPr>
            <a:xfrm>
              <a:off x="0" y="0"/>
              <a:ext cx="3633434" cy="243574"/>
            </a:xfrm>
            <a:custGeom>
              <a:rect b="b" l="l" r="r" t="t"/>
              <a:pathLst>
                <a:path extrusionOk="0" h="243574" w="3633434">
                  <a:moveTo>
                    <a:pt x="10662" y="0"/>
                  </a:moveTo>
                  <a:lnTo>
                    <a:pt x="3622772" y="0"/>
                  </a:lnTo>
                  <a:cubicBezTo>
                    <a:pt x="3628660" y="0"/>
                    <a:pt x="3633434" y="4774"/>
                    <a:pt x="3633434" y="10662"/>
                  </a:cubicBezTo>
                  <a:lnTo>
                    <a:pt x="3633434" y="232912"/>
                  </a:lnTo>
                  <a:cubicBezTo>
                    <a:pt x="3633434" y="238801"/>
                    <a:pt x="3628660" y="243574"/>
                    <a:pt x="3622772" y="243574"/>
                  </a:cubicBezTo>
                  <a:lnTo>
                    <a:pt x="10662" y="243574"/>
                  </a:lnTo>
                  <a:cubicBezTo>
                    <a:pt x="4774" y="243574"/>
                    <a:pt x="0" y="238801"/>
                    <a:pt x="0" y="232912"/>
                  </a:cubicBezTo>
                  <a:lnTo>
                    <a:pt x="0" y="10662"/>
                  </a:lnTo>
                  <a:cubicBezTo>
                    <a:pt x="0" y="4774"/>
                    <a:pt x="4774" y="0"/>
                    <a:pt x="10662" y="0"/>
                  </a:cubicBezTo>
                  <a:close/>
                </a:path>
              </a:pathLst>
            </a:custGeom>
            <a:solidFill>
              <a:srgbClr val="59B7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7"/>
            <p:cNvSpPr txBox="1"/>
            <p:nvPr/>
          </p:nvSpPr>
          <p:spPr>
            <a:xfrm>
              <a:off x="0" y="-38100"/>
              <a:ext cx="3633434" cy="281674"/>
            </a:xfrm>
            <a:prstGeom prst="rect">
              <a:avLst/>
            </a:prstGeom>
            <a:solidFill>
              <a:srgbClr val="01588D"/>
            </a:solidFill>
            <a:ln>
              <a:noFill/>
            </a:ln>
          </p:spPr>
          <p:txBody>
            <a:bodyPr anchorCtr="0" anchor="ctr" bIns="38100" lIns="38100" spcFirstLastPara="1" rIns="38100" wrap="square" tIns="38100">
              <a:noAutofit/>
            </a:bodyPr>
            <a:lstStyle/>
            <a:p>
              <a:pPr indent="0" lvl="0" marL="0" marR="0" rtl="0" algn="ctr">
                <a:lnSpc>
                  <a:spcPct val="147703"/>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sp>
        <p:nvSpPr>
          <p:cNvPr id="189" name="Google Shape;189;p17"/>
          <p:cNvSpPr/>
          <p:nvPr/>
        </p:nvSpPr>
        <p:spPr>
          <a:xfrm>
            <a:off x="9944393" y="562374"/>
            <a:ext cx="3399095" cy="915744"/>
          </a:xfrm>
          <a:custGeom>
            <a:rect b="b" l="l" r="r" t="t"/>
            <a:pathLst>
              <a:path extrusionOk="0" h="924821" w="3432789">
                <a:moveTo>
                  <a:pt x="0" y="0"/>
                </a:moveTo>
                <a:lnTo>
                  <a:pt x="3432789" y="0"/>
                </a:lnTo>
                <a:lnTo>
                  <a:pt x="3432789" y="924821"/>
                </a:lnTo>
                <a:lnTo>
                  <a:pt x="0" y="924821"/>
                </a:lnTo>
                <a:lnTo>
                  <a:pt x="0" y="0"/>
                </a:lnTo>
                <a:close/>
              </a:path>
            </a:pathLst>
          </a:custGeom>
          <a:blipFill rotWithShape="1">
            <a:blip r:embed="rId3">
              <a:alphaModFix/>
            </a:blip>
            <a:stretch>
              <a:fillRect b="-117710" l="-8847" r="-8108" t="-11771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7"/>
          <p:cNvSpPr txBox="1"/>
          <p:nvPr>
            <p:ph idx="12" type="sldNum"/>
          </p:nvPr>
        </p:nvSpPr>
        <p:spPr>
          <a:xfrm>
            <a:off x="11802450" y="9519326"/>
            <a:ext cx="1600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b="1" lang="en-US" sz="1200">
                <a:solidFill>
                  <a:srgbClr val="01456F"/>
                </a:solidFill>
              </a:rPr>
              <a:t>‹#›</a:t>
            </a:fld>
            <a:endParaRPr b="1" sz="1200">
              <a:solidFill>
                <a:srgbClr val="01456F"/>
              </a:solidFill>
            </a:endParaRPr>
          </a:p>
        </p:txBody>
      </p:sp>
      <p:sp>
        <p:nvSpPr>
          <p:cNvPr id="191" name="Google Shape;191;p17"/>
          <p:cNvSpPr txBox="1"/>
          <p:nvPr/>
        </p:nvSpPr>
        <p:spPr>
          <a:xfrm>
            <a:off x="532167" y="700406"/>
            <a:ext cx="909228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Risk of Measles High </a:t>
            </a:r>
            <a:endParaRPr b="0" i="0" sz="3600" u="none" cap="none" strike="noStrike">
              <a:solidFill>
                <a:srgbClr val="000000"/>
              </a:solidFill>
              <a:latin typeface="Calibri"/>
              <a:ea typeface="Calibri"/>
              <a:cs typeface="Calibri"/>
              <a:sym typeface="Calibri"/>
            </a:endParaRPr>
          </a:p>
        </p:txBody>
      </p:sp>
      <p:sp>
        <p:nvSpPr>
          <p:cNvPr id="192" name="Google Shape;192;p17"/>
          <p:cNvSpPr txBox="1"/>
          <p:nvPr/>
        </p:nvSpPr>
        <p:spPr>
          <a:xfrm>
            <a:off x="427534" y="1721973"/>
            <a:ext cx="12801600" cy="612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Meets all three:</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Clinically compatible illness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Confirmed or likely exposure</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Susceptible to measles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Testing Recommendation: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Urgent testing, contact OEPS immediately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  </a:t>
            </a:r>
            <a:endParaRPr b="1"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Calibri"/>
                <a:ea typeface="Calibri"/>
                <a:cs typeface="Calibri"/>
                <a:sym typeface="Calibri"/>
              </a:rPr>
              <a:t>LHD Recommendations: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Notify OEPS</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Initiate full measles investigation</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Ensure case isolation</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Begin contact investigation </a:t>
            </a:r>
            <a:endParaRPr b="0" i="0" sz="1400" u="none" cap="none" strike="noStrike">
              <a:solidFill>
                <a:srgbClr val="000000"/>
              </a:solidFill>
              <a:latin typeface="Arial"/>
              <a:ea typeface="Arial"/>
              <a:cs typeface="Arial"/>
              <a:sym typeface="Arial"/>
            </a:endParaRPr>
          </a:p>
          <a:p>
            <a:pPr indent="-404813" lvl="0" marL="404813" marR="0" rtl="0" algn="l">
              <a:lnSpc>
                <a:spcPct val="100000"/>
              </a:lnSpc>
              <a:spcBef>
                <a:spcPts val="0"/>
              </a:spcBef>
              <a:spcAft>
                <a:spcPts val="0"/>
              </a:spcAft>
              <a:buClr>
                <a:srgbClr val="01588D"/>
              </a:buClr>
              <a:buSzPts val="2800"/>
              <a:buFont typeface="Arial"/>
              <a:buChar char="●"/>
            </a:pPr>
            <a:r>
              <a:rPr b="0" i="0" lang="en-US" sz="2800" u="none" cap="none" strike="noStrike">
                <a:solidFill>
                  <a:schemeClr val="dk2"/>
                </a:solidFill>
                <a:latin typeface="Calibri"/>
                <a:ea typeface="Calibri"/>
                <a:cs typeface="Calibri"/>
                <a:sym typeface="Calibri"/>
              </a:rPr>
              <a:t>Assess Post-Exposure Prophylaxis (PEP) needs </a:t>
            </a:r>
            <a:endParaRPr b="0" i="0" sz="1400" u="none" cap="none" strike="noStrike">
              <a:solidFill>
                <a:srgbClr val="000000"/>
              </a:solidFill>
              <a:latin typeface="Arial"/>
              <a:ea typeface="Arial"/>
              <a:cs typeface="Arial"/>
              <a:sym typeface="Arial"/>
            </a:endParaRPr>
          </a:p>
        </p:txBody>
      </p:sp>
      <p:pic>
        <p:nvPicPr>
          <p:cNvPr id="193" name="Google Shape;193;p17"/>
          <p:cNvPicPr preferRelativeResize="0"/>
          <p:nvPr/>
        </p:nvPicPr>
        <p:blipFill rotWithShape="1">
          <a:blip r:embed="rId4">
            <a:alphaModFix/>
          </a:blip>
          <a:srcRect b="-266613" l="-266613" r="-266613" t="-266613"/>
          <a:stretch/>
        </p:blipFill>
        <p:spPr>
          <a:xfrm>
            <a:off x="10506456" y="7077456"/>
            <a:ext cx="3086100" cy="30861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A81733BEAC5D4DB863C0C75B62FAEF" ma:contentTypeVersion="6" ma:contentTypeDescription="Create a new document." ma:contentTypeScope="" ma:versionID="0223d332817af3aeb477319adf2754c2">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1754F5A-FEBD-44A1-806C-6B4BB1D6A383}"/>
</file>

<file path=customXml/itemProps2.xml><?xml version="1.0" encoding="utf-8"?>
<ds:datastoreItem xmlns:ds="http://schemas.openxmlformats.org/officeDocument/2006/customXml" ds:itemID="{BD304C1E-B9BC-4F53-88FC-506DE40E8D59}"/>
</file>

<file path=customXml/itemProps3.xml><?xml version="1.0" encoding="utf-8"?>
<ds:datastoreItem xmlns:ds="http://schemas.openxmlformats.org/officeDocument/2006/customXml" ds:itemID="{07AF024C-D6CD-4F94-87EF-C950583280B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0x01010070A81733BEAC5D4DB863C0C75B62FAEF</vt:lpwstr>
  </property>
</Properties>
</file>