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66B782-FDDC-1DBC-043F-AC3F49CC1EF5}" name="Raines, Kelley (CDC/NCIRD/DVD)" initials="R(" userId="S::pvw2@cdc.gov::c70faef7-cb9f-41b5-bd86-29235402ac1e" providerId="AD"/>
  <p188:author id="{C7CBB6B2-DBC3-2654-EC85-AD1A8EC3D173}" name="Filardo, Thomas (Dan) (CDC/NCIRD/DVD)" initials="FT((" userId="S::rhx1@cdc.gov::612b1548-58d0-4ed7-8917-afef6ce09f6b" providerId="AD"/>
  <p188:author id="{A7C813B7-2950-4A30-A097-E9D2A6B7518F}" name="Mathis, Adria (CDC/NCIRD/DVD)" initials="M(" userId="S::xda5@cdc.gov::954a320f-9c4d-4fa0-8418-06a9d75a0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8CBAD"/>
    <a:srgbClr val="C5E0B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F6D65-F332-3998-F21E-E69C4B10E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25F71-AA03-323D-F3BB-4114517C7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0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6C7BB-2EF4-11B5-CF15-B5146D997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F8E37-8194-9896-6A3F-A573E0C3F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4BB75-607B-316E-DF39-08A1A655B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8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7B887-E915-E95B-6670-7B75B3A0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3E1D5-78B5-D3B6-0320-E9CF73F0D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D0251-AF6D-8259-386D-FDA424B8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C57FA-E00B-5410-A2F5-0098046C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2C7EA-619D-3F04-CF86-395D4910E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1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1701D-B977-CBD0-F5B6-63ACB2FF8A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B2B29E-8ADC-3A8F-1823-118FD66753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1A365-8526-E5B7-DE50-03DA23756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D248C-40A2-4F1A-DE4B-FAC4FC4D9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177F6-1EBC-AA17-2627-A74E7532D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5CD18-2186-E396-4D2E-424B3F8E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B8972-A1FB-CB00-537B-C0D0A6FC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23AA8-CE56-D4BD-14C8-FC183521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F223A-A44D-6D3B-C91B-69C3788B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B340F-E3FE-EF88-D934-44678EC9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2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C8AB-11FB-DB96-E584-67DAD058E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F34EA-6F59-8048-84E5-37CDE2A92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5E020-9C1C-8D73-77CD-F86E7F5A3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274D1-376E-BD2C-36E8-F8A0F2F0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1AA32-3DCE-8B07-2D20-6810B9EB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1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72C63-AB02-5D94-B80B-C4E0401D9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9EBCB-9C7C-D340-A66D-AD722DD27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74DD1-4A16-23B0-C9D2-8D2066E0A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BF77E-E8D7-F92B-D236-316315EC8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0B02E-0ADE-0493-5B2E-FF3ABF1CA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CAD4C-806D-7341-11FE-7DB5F4796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3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0458-FB78-3E6D-7AEC-C0A5101A5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7C069-1503-A4B0-BEC3-82A270D9A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D11437-19DE-C229-5B79-AFE277426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254554-3A67-81A8-46CE-7C7A5E90F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0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2C7ECA-77E7-FF57-69FB-A6FE6999DA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5090BE-CEF2-923D-9562-A84762C24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DBAF6A-A0B6-5F50-CB47-110AA831F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7471EC-F913-21AD-5589-B9D6D5CF4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3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1F583-FFA3-DC23-B377-248675E4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6480C-0E91-1865-1DF8-59E0ABC9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C90A3-32AC-2A7C-A4B0-2A2137100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4A7D84-B23A-000C-8DAF-58042A990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4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E3130-9768-E2AD-A750-F0F9598A8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DD407-C1F2-C0FC-980A-C626B95B8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0965FF-9F26-49BF-FC8A-1898E6A7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6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90066-D7DD-AAD7-2CB1-3FEFFDC95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2D690-09F9-CF0F-AACB-9ADBA5CCA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6C9B5-0DFB-7206-1744-5D73C552D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2F749-8593-AEC7-4DE4-F3EDA442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046AC-623C-3798-9EF2-9365917B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2089D-086E-59D2-C87D-2B66C5305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7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DA654-68E2-EC5B-53E7-3419FC7D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CBBEE3-CB69-019C-1621-AA794244FE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FECFB-9735-E564-4796-805F02455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0"/>
            </a:lvl2pPr>
            <a:lvl3pPr marL="914411" indent="0">
              <a:buNone/>
              <a:defRPr sz="1200"/>
            </a:lvl3pPr>
            <a:lvl4pPr marL="1371617" indent="0">
              <a:buNone/>
              <a:defRPr sz="1000"/>
            </a:lvl4pPr>
            <a:lvl5pPr marL="1828823" indent="0">
              <a:buNone/>
              <a:defRPr sz="1000"/>
            </a:lvl5pPr>
            <a:lvl6pPr marL="2286029" indent="0">
              <a:buNone/>
              <a:defRPr sz="1000"/>
            </a:lvl6pPr>
            <a:lvl7pPr marL="2743234" indent="0">
              <a:buNone/>
              <a:defRPr sz="1000"/>
            </a:lvl7pPr>
            <a:lvl8pPr marL="3200440" indent="0">
              <a:buNone/>
              <a:defRPr sz="1000"/>
            </a:lvl8pPr>
            <a:lvl9pPr marL="365764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05C6E-0DDF-E1BA-4405-4F36EF79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4FC7E-A830-DB9F-F180-4C7E47BBA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EABF0-8061-9113-2858-F2D5266B4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8F2195-EE11-9B5A-F1AD-FB9BD20E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13894-F556-12C2-19BD-2128B06E1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0CE53-E067-A806-7B45-8C0BBC56E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8CCE2-4584-466F-93A2-FB449F89D8CD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754A6-A622-4A06-C45E-0A3654FAC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F3E40-4858-670E-C032-0686A4D2C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B126-EDB9-4EE3-AA62-ECF6891E61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12044E-3A24-5091-DF95-DA0A3E4608F7}"/>
              </a:ext>
            </a:extLst>
          </p:cNvPr>
          <p:cNvSpPr txBox="1"/>
          <p:nvPr userDrawn="1"/>
        </p:nvSpPr>
        <p:spPr>
          <a:xfrm rot="19517595">
            <a:off x="3501587" y="2039097"/>
            <a:ext cx="55340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solidFill>
                  <a:schemeClr val="bg1">
                    <a:lumMod val="65000"/>
                    <a:alpha val="25000"/>
                  </a:schemeClr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406964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C52E0AD-BE77-4AC2-D6C1-C8CC9435BAC6}"/>
              </a:ext>
            </a:extLst>
          </p:cNvPr>
          <p:cNvCxnSpPr>
            <a:cxnSpLocks/>
          </p:cNvCxnSpPr>
          <p:nvPr/>
        </p:nvCxnSpPr>
        <p:spPr>
          <a:xfrm>
            <a:off x="1913244" y="4005726"/>
            <a:ext cx="5335" cy="856415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EBCC519-0967-F45C-9DE7-8D62E6B07B6D}"/>
              </a:ext>
            </a:extLst>
          </p:cNvPr>
          <p:cNvCxnSpPr>
            <a:cxnSpLocks/>
          </p:cNvCxnSpPr>
          <p:nvPr/>
        </p:nvCxnSpPr>
        <p:spPr>
          <a:xfrm>
            <a:off x="7153048" y="3506945"/>
            <a:ext cx="10347" cy="572986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14F27BA-B61B-040F-BD86-2FC0CB589364}"/>
              </a:ext>
            </a:extLst>
          </p:cNvPr>
          <p:cNvSpPr txBox="1"/>
          <p:nvPr/>
        </p:nvSpPr>
        <p:spPr>
          <a:xfrm>
            <a:off x="5641009" y="2667948"/>
            <a:ext cx="287392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Measles clinical criteria?</a:t>
            </a:r>
            <a:r>
              <a:rPr lang="en-US" sz="1200" b="1" baseline="30000" dirty="0"/>
              <a:t>4</a:t>
            </a:r>
            <a:r>
              <a:rPr lang="en-US" sz="1200" b="1" dirty="0"/>
              <a:t>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Fever</a:t>
            </a:r>
            <a:r>
              <a:rPr lang="en-US" sz="1200" baseline="30000" dirty="0"/>
              <a:t>2</a:t>
            </a:r>
            <a:r>
              <a:rPr lang="en-US" sz="1200" dirty="0"/>
              <a:t> and rash</a:t>
            </a:r>
          </a:p>
          <a:p>
            <a:r>
              <a:rPr lang="en-US" sz="1200" dirty="0"/>
              <a:t>     AND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Cough, runny nose, OR conjunctivitis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F2FF04-BEA0-4FB9-5CC6-C40C49A80E15}"/>
              </a:ext>
            </a:extLst>
          </p:cNvPr>
          <p:cNvSpPr txBox="1"/>
          <p:nvPr/>
        </p:nvSpPr>
        <p:spPr>
          <a:xfrm>
            <a:off x="171668" y="2805397"/>
            <a:ext cx="386769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Epidemiologic risk for measles in the 21 days before rash?</a:t>
            </a:r>
          </a:p>
          <a:p>
            <a:r>
              <a:rPr lang="en-US" sz="1200" b="1" dirty="0"/>
              <a:t>ANY of the following: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International travel in last 21 days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Domestic travel in last 21 days to an area with known measles transmission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Known exposure to measles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72DDA7-FC9A-229B-1577-0BC0F4FA43F0}"/>
              </a:ext>
            </a:extLst>
          </p:cNvPr>
          <p:cNvSpPr txBox="1"/>
          <p:nvPr/>
        </p:nvSpPr>
        <p:spPr>
          <a:xfrm>
            <a:off x="1599464" y="4862141"/>
            <a:ext cx="2936349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Suspect measles. </a:t>
            </a:r>
          </a:p>
          <a:p>
            <a:pPr algn="ctr"/>
            <a:r>
              <a:rPr lang="en-US" sz="1200" b="1" dirty="0"/>
              <a:t>Immediately contact local or state health department to discuss testing options.</a:t>
            </a:r>
            <a:endParaRPr lang="en-US" sz="1200" dirty="0"/>
          </a:p>
          <a:p>
            <a:pPr algn="ctr"/>
            <a:r>
              <a:rPr lang="en-US" sz="1200" b="1" dirty="0"/>
              <a:t> See Testing Recommendations.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5D7DBE-E984-B53E-65B8-C3AECFFC2534}"/>
              </a:ext>
            </a:extLst>
          </p:cNvPr>
          <p:cNvSpPr txBox="1"/>
          <p:nvPr/>
        </p:nvSpPr>
        <p:spPr>
          <a:xfrm>
            <a:off x="6076936" y="5092490"/>
            <a:ext cx="21821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Prior measles vaccination?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Age ≤6 years: 1 dose MMR*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Age &gt;6 years: 2+ doses MMR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99F763-FA55-13ED-7882-47101575F70E}"/>
              </a:ext>
            </a:extLst>
          </p:cNvPr>
          <p:cNvSpPr txBox="1"/>
          <p:nvPr/>
        </p:nvSpPr>
        <p:spPr>
          <a:xfrm>
            <a:off x="6297256" y="4081568"/>
            <a:ext cx="173977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Received MMR vaccine in the last 21 days?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4E66417-E8B9-7297-0CBF-10800541349F}"/>
              </a:ext>
            </a:extLst>
          </p:cNvPr>
          <p:cNvSpPr/>
          <p:nvPr/>
        </p:nvSpPr>
        <p:spPr>
          <a:xfrm>
            <a:off x="6864029" y="3628298"/>
            <a:ext cx="552163" cy="319228"/>
          </a:xfrm>
          <a:prstGeom prst="ellipse">
            <a:avLst/>
          </a:prstGeom>
          <a:solidFill>
            <a:srgbClr val="F8CB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CAF339-99D9-C02A-D10A-5F1BD51DBE97}"/>
              </a:ext>
            </a:extLst>
          </p:cNvPr>
          <p:cNvSpPr txBox="1"/>
          <p:nvPr/>
        </p:nvSpPr>
        <p:spPr>
          <a:xfrm>
            <a:off x="9404742" y="4097312"/>
            <a:ext cx="212979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Likely a reaction to MMR vaccination</a:t>
            </a:r>
            <a:r>
              <a:rPr lang="en-US" sz="1200" b="1" baseline="30000" dirty="0"/>
              <a:t>5</a:t>
            </a:r>
            <a:endParaRPr lang="en-US" sz="1200" baseline="30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119797-936B-BB5D-64E7-5603660AE388}"/>
              </a:ext>
            </a:extLst>
          </p:cNvPr>
          <p:cNvSpPr txBox="1"/>
          <p:nvPr/>
        </p:nvSpPr>
        <p:spPr>
          <a:xfrm>
            <a:off x="9382207" y="5000640"/>
            <a:ext cx="2659976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Measles uncommon among people with age-appropriate vaccination. </a:t>
            </a:r>
            <a:r>
              <a:rPr lang="en-US" sz="1000" b="1"/>
              <a:t>Measles can </a:t>
            </a:r>
            <a:r>
              <a:rPr lang="en-US" sz="1000" b="1" dirty="0"/>
              <a:t>occur among vaccinated people, but generally during intense exposure (e.g., daycare or household exposure).</a:t>
            </a:r>
          </a:p>
          <a:p>
            <a:pPr algn="ctr"/>
            <a:br>
              <a:rPr lang="en-US" sz="1000" b="1" dirty="0"/>
            </a:br>
            <a:r>
              <a:rPr lang="en-US" sz="1000" b="1" dirty="0"/>
              <a:t>If measles suspected based on clinical presentation or severity of illness, contact state or local health department for guidance.</a:t>
            </a:r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2A67AD-7C8B-7E58-A152-EA8C1CE5FDAE}"/>
              </a:ext>
            </a:extLst>
          </p:cNvPr>
          <p:cNvSpPr txBox="1"/>
          <p:nvPr/>
        </p:nvSpPr>
        <p:spPr>
          <a:xfrm>
            <a:off x="9446032" y="2772904"/>
            <a:ext cx="206696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Measles unlikely.</a:t>
            </a:r>
          </a:p>
          <a:p>
            <a:pPr algn="ctr"/>
            <a:r>
              <a:rPr lang="en-US" sz="1200" b="1" dirty="0"/>
              <a:t>If measles still suspected, contact state or local health department for guidance.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0F2BB7C-8A41-76B6-2DBE-D893CB7606B1}"/>
              </a:ext>
            </a:extLst>
          </p:cNvPr>
          <p:cNvSpPr txBox="1"/>
          <p:nvPr/>
        </p:nvSpPr>
        <p:spPr>
          <a:xfrm>
            <a:off x="3123440" y="48130"/>
            <a:ext cx="584266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Evaluating a patient presenting with rash when there is no local measles transmission</a:t>
            </a:r>
            <a:endParaRPr lang="en-US" sz="2400" b="1" baseline="30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F00633-39C3-4B4B-9152-48DEC624B2E9}"/>
              </a:ext>
            </a:extLst>
          </p:cNvPr>
          <p:cNvSpPr txBox="1"/>
          <p:nvPr/>
        </p:nvSpPr>
        <p:spPr>
          <a:xfrm>
            <a:off x="699541" y="1384687"/>
            <a:ext cx="243807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/>
              <a:t>Needs ALL 3: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Fever</a:t>
            </a:r>
            <a:r>
              <a:rPr lang="en-US" sz="1200" baseline="30000" dirty="0"/>
              <a:t>2</a:t>
            </a:r>
            <a:r>
              <a:rPr lang="en-US" sz="1200" dirty="0"/>
              <a:t>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Generalized, maculopapular rash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dirty="0"/>
              <a:t>No vesicular lesions / vesicles</a:t>
            </a:r>
            <a:r>
              <a:rPr lang="en-US" sz="1200" baseline="30000" dirty="0"/>
              <a:t>3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89BEC69-EC4F-827C-FBEF-DFA2705CEE39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918581" y="2215684"/>
            <a:ext cx="0" cy="589713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B446D665-1CC5-B7F3-45BC-4970709D623C}"/>
              </a:ext>
            </a:extLst>
          </p:cNvPr>
          <p:cNvSpPr/>
          <p:nvPr/>
        </p:nvSpPr>
        <p:spPr>
          <a:xfrm>
            <a:off x="1642498" y="2299816"/>
            <a:ext cx="552163" cy="319228"/>
          </a:xfrm>
          <a:prstGeom prst="ellipse">
            <a:avLst/>
          </a:prstGeom>
          <a:solidFill>
            <a:srgbClr val="F8CB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Yes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76734F8-F2F5-0139-BF05-6A4865153B57}"/>
              </a:ext>
            </a:extLst>
          </p:cNvPr>
          <p:cNvCxnSpPr>
            <a:cxnSpLocks/>
          </p:cNvCxnSpPr>
          <p:nvPr/>
        </p:nvCxnSpPr>
        <p:spPr>
          <a:xfrm>
            <a:off x="4032158" y="3245347"/>
            <a:ext cx="1608851" cy="0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7B379577-414B-8970-7C42-109D0BD6A592}"/>
              </a:ext>
            </a:extLst>
          </p:cNvPr>
          <p:cNvSpPr txBox="1"/>
          <p:nvPr/>
        </p:nvSpPr>
        <p:spPr>
          <a:xfrm>
            <a:off x="1252742" y="1037956"/>
            <a:ext cx="1321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START HERE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27F953E-104A-7F6A-6BB4-5114D8F446FA}"/>
              </a:ext>
            </a:extLst>
          </p:cNvPr>
          <p:cNvCxnSpPr>
            <a:cxnSpLocks/>
            <a:stCxn id="2" idx="2"/>
            <a:endCxn id="34" idx="0"/>
          </p:cNvCxnSpPr>
          <p:nvPr/>
        </p:nvCxnSpPr>
        <p:spPr>
          <a:xfrm>
            <a:off x="7167142" y="4543233"/>
            <a:ext cx="879" cy="549257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8F7B791E-C221-A89F-9B56-B9D652E92848}"/>
              </a:ext>
            </a:extLst>
          </p:cNvPr>
          <p:cNvSpPr/>
          <p:nvPr/>
        </p:nvSpPr>
        <p:spPr>
          <a:xfrm>
            <a:off x="6904233" y="4609171"/>
            <a:ext cx="518323" cy="319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5D537EA2-637E-E9BA-2820-7952E12A1A4F}"/>
              </a:ext>
            </a:extLst>
          </p:cNvPr>
          <p:cNvCxnSpPr>
            <a:cxnSpLocks/>
          </p:cNvCxnSpPr>
          <p:nvPr/>
        </p:nvCxnSpPr>
        <p:spPr>
          <a:xfrm flipH="1">
            <a:off x="4535813" y="5286472"/>
            <a:ext cx="1541123" cy="0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94AFDAD-F3AD-AB7F-2368-7CA7079FA410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8037028" y="4321601"/>
            <a:ext cx="1367714" cy="6544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C6078F4-B764-2008-CE80-BD16FC2C0D17}"/>
              </a:ext>
            </a:extLst>
          </p:cNvPr>
          <p:cNvCxnSpPr>
            <a:cxnSpLocks/>
          </p:cNvCxnSpPr>
          <p:nvPr/>
        </p:nvCxnSpPr>
        <p:spPr>
          <a:xfrm>
            <a:off x="8259106" y="5276519"/>
            <a:ext cx="1105370" cy="0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A468E7D9-8B7F-6F97-AA1A-C3D2D0C7FB0A}"/>
              </a:ext>
            </a:extLst>
          </p:cNvPr>
          <p:cNvSpPr/>
          <p:nvPr/>
        </p:nvSpPr>
        <p:spPr>
          <a:xfrm>
            <a:off x="8422362" y="4160385"/>
            <a:ext cx="552163" cy="319228"/>
          </a:xfrm>
          <a:prstGeom prst="ellipse">
            <a:avLst/>
          </a:prstGeom>
          <a:solidFill>
            <a:srgbClr val="F8CB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Yes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BCF93F89-8BB7-FD86-EDEC-8FE3A5A5EC90}"/>
              </a:ext>
            </a:extLst>
          </p:cNvPr>
          <p:cNvCxnSpPr>
            <a:cxnSpLocks/>
          </p:cNvCxnSpPr>
          <p:nvPr/>
        </p:nvCxnSpPr>
        <p:spPr>
          <a:xfrm>
            <a:off x="3137619" y="1832483"/>
            <a:ext cx="1453896" cy="0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73540BD4-EF30-2A8F-4BB7-330A0524B29C}"/>
              </a:ext>
            </a:extLst>
          </p:cNvPr>
          <p:cNvSpPr txBox="1"/>
          <p:nvPr/>
        </p:nvSpPr>
        <p:spPr>
          <a:xfrm>
            <a:off x="4579814" y="1613026"/>
            <a:ext cx="292992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Measles unlikely. If vesicular rash, consider varicella or alternative cause of rash.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CDA344F1-5091-79CB-D04E-6A16E54AC7F3}"/>
              </a:ext>
            </a:extLst>
          </p:cNvPr>
          <p:cNvSpPr/>
          <p:nvPr/>
        </p:nvSpPr>
        <p:spPr>
          <a:xfrm>
            <a:off x="3583445" y="1672869"/>
            <a:ext cx="518323" cy="319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0671CC8-271B-5B7F-35D4-22FEABE23E08}"/>
              </a:ext>
            </a:extLst>
          </p:cNvPr>
          <p:cNvCxnSpPr>
            <a:cxnSpLocks/>
          </p:cNvCxnSpPr>
          <p:nvPr/>
        </p:nvCxnSpPr>
        <p:spPr>
          <a:xfrm>
            <a:off x="8514053" y="3088274"/>
            <a:ext cx="931979" cy="0"/>
          </a:xfrm>
          <a:prstGeom prst="straightConnector1">
            <a:avLst/>
          </a:prstGeom>
          <a:ln w="127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6ABC1B34-1177-FF08-C9D2-2DCFFE53C1FA}"/>
              </a:ext>
            </a:extLst>
          </p:cNvPr>
          <p:cNvSpPr/>
          <p:nvPr/>
        </p:nvSpPr>
        <p:spPr>
          <a:xfrm>
            <a:off x="8691343" y="2936807"/>
            <a:ext cx="518323" cy="319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38B4B8-4C6B-7EEB-2C14-F9E6AFAD17D1}"/>
              </a:ext>
            </a:extLst>
          </p:cNvPr>
          <p:cNvSpPr/>
          <p:nvPr/>
        </p:nvSpPr>
        <p:spPr>
          <a:xfrm>
            <a:off x="9240260" y="324356"/>
            <a:ext cx="2759790" cy="15741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Placeholder for state/local department contact info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54E4766-692D-B8AE-FFA5-0CE1219FB79E}"/>
              </a:ext>
            </a:extLst>
          </p:cNvPr>
          <p:cNvSpPr/>
          <p:nvPr/>
        </p:nvSpPr>
        <p:spPr>
          <a:xfrm>
            <a:off x="1642498" y="4276767"/>
            <a:ext cx="552163" cy="319228"/>
          </a:xfrm>
          <a:prstGeom prst="ellipse">
            <a:avLst/>
          </a:prstGeom>
          <a:solidFill>
            <a:srgbClr val="F8CB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48B0ADE-9746-4B9E-3940-A3ECE4C41D9E}"/>
              </a:ext>
            </a:extLst>
          </p:cNvPr>
          <p:cNvSpPr/>
          <p:nvPr/>
        </p:nvSpPr>
        <p:spPr>
          <a:xfrm>
            <a:off x="5173372" y="5118025"/>
            <a:ext cx="518323" cy="319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B19AA6D-30DD-A4C2-3B48-C144653A88D6}"/>
              </a:ext>
            </a:extLst>
          </p:cNvPr>
          <p:cNvSpPr/>
          <p:nvPr/>
        </p:nvSpPr>
        <p:spPr>
          <a:xfrm>
            <a:off x="8444803" y="5108072"/>
            <a:ext cx="552163" cy="319228"/>
          </a:xfrm>
          <a:prstGeom prst="ellipse">
            <a:avLst/>
          </a:prstGeom>
          <a:solidFill>
            <a:srgbClr val="F8CBA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6E58F8-533B-0915-D984-5E2D186E7EA8}"/>
              </a:ext>
            </a:extLst>
          </p:cNvPr>
          <p:cNvSpPr txBox="1"/>
          <p:nvPr/>
        </p:nvSpPr>
        <p:spPr>
          <a:xfrm>
            <a:off x="6612183" y="5731408"/>
            <a:ext cx="17397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*or other measles-containing vaccine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F0E3B0C-EBB5-D147-06D0-607AF33CCC1A}"/>
              </a:ext>
            </a:extLst>
          </p:cNvPr>
          <p:cNvSpPr/>
          <p:nvPr/>
        </p:nvSpPr>
        <p:spPr>
          <a:xfrm>
            <a:off x="4585183" y="3085733"/>
            <a:ext cx="518323" cy="319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No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D98361F-46B7-48ED-625E-0A781570D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5170" y="324355"/>
            <a:ext cx="2887013" cy="15975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A191D00-FD56-4EA1-C614-0F2A57AD6676}"/>
              </a:ext>
            </a:extLst>
          </p:cNvPr>
          <p:cNvSpPr txBox="1"/>
          <p:nvPr/>
        </p:nvSpPr>
        <p:spPr>
          <a:xfrm>
            <a:off x="123792" y="6440538"/>
            <a:ext cx="34150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Updated May 2025</a:t>
            </a:r>
          </a:p>
        </p:txBody>
      </p:sp>
    </p:spTree>
    <p:extLst>
      <p:ext uri="{BB962C8B-B14F-4D97-AF65-F5344CB8AC3E}">
        <p14:creationId xmlns:p14="http://schemas.microsoft.com/office/powerpoint/2010/main" val="4094349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A81733BEAC5D4DB863C0C75B62FAEF" ma:contentTypeVersion="6" ma:contentTypeDescription="Create a new document." ma:contentTypeScope="" ma:versionID="0223d332817af3aeb477319adf2754c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2BEB93-44AE-49CE-ADD8-7A3DA0CC01F3}"/>
</file>

<file path=customXml/itemProps2.xml><?xml version="1.0" encoding="utf-8"?>
<ds:datastoreItem xmlns:ds="http://schemas.openxmlformats.org/officeDocument/2006/customXml" ds:itemID="{CE152DA1-16D4-4188-91C7-E6B0FB2DA7AC}">
  <ds:schemaRefs>
    <ds:schemaRef ds:uri="http://schemas.microsoft.com/office/2006/metadata/properties"/>
    <ds:schemaRef ds:uri="http://schemas.microsoft.com/office/infopath/2007/PartnerControls"/>
    <ds:schemaRef ds:uri="d7ffe53e-e745-4424-b8e4-4e1fcf841c8d"/>
    <ds:schemaRef ds:uri="c376803e-0732-4c76-b0e5-1de6ccb8991d"/>
  </ds:schemaRefs>
</ds:datastoreItem>
</file>

<file path=customXml/itemProps3.xml><?xml version="1.0" encoding="utf-8"?>
<ds:datastoreItem xmlns:ds="http://schemas.openxmlformats.org/officeDocument/2006/customXml" ds:itemID="{5E9492BC-28B8-428C-9565-C0B49125F2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37752</TotalTime>
  <Words>252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Filardo, Thomas (Dan) (CDC/DDID/NCIRD/DVD)</dc:creator>
  <cp:lastModifiedBy>Bosse, Johanna L</cp:lastModifiedBy>
  <cp:revision>10</cp:revision>
  <dcterms:created xsi:type="dcterms:W3CDTF">2023-09-15T17:01:54Z</dcterms:created>
  <dcterms:modified xsi:type="dcterms:W3CDTF">2025-05-12T15:38:10Z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2023-09-15T17:01:54Z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d4165da7-1e23-48c4-8e4a-8f5bd0de37bf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0x01010070A81733BEAC5D4DB863C0C75B62FAEF</vt:lpwstr>
  </property>
</Properties>
</file>