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16"/>
  </p:notesMasterIdLst>
  <p:sldIdLst>
    <p:sldId id="256" r:id="rId2"/>
    <p:sldId id="272" r:id="rId3"/>
    <p:sldId id="260" r:id="rId4"/>
    <p:sldId id="269" r:id="rId5"/>
    <p:sldId id="263" r:id="rId6"/>
    <p:sldId id="270" r:id="rId7"/>
    <p:sldId id="262" r:id="rId8"/>
    <p:sldId id="264" r:id="rId9"/>
    <p:sldId id="273" r:id="rId10"/>
    <p:sldId id="265" r:id="rId11"/>
    <p:sldId id="271" r:id="rId12"/>
    <p:sldId id="274" r:id="rId13"/>
    <p:sldId id="257" r:id="rId14"/>
    <p:sldId id="258" r:id="rId15"/>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gQUlmMxdupM0VBiq40XeszTvm+d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34E0CF-CE82-8692-2488-04D35035E4AF}" name="Tressler, Stacy R" initials="TSR" userId="S::E026286@wv.gov::651ddbac-9929-4f18-adf2-2d66532ba7c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A4DB"/>
    <a:srgbClr val="FFF0B7"/>
    <a:srgbClr val="FEDF6E"/>
    <a:srgbClr val="FFFFD1"/>
    <a:srgbClr val="FFFFB3"/>
    <a:srgbClr val="FFB879"/>
    <a:srgbClr val="F9AD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27458" autoAdjust="0"/>
  </p:normalViewPr>
  <p:slideViewPr>
    <p:cSldViewPr snapToGrid="0">
      <p:cViewPr varScale="1">
        <p:scale>
          <a:sx n="18" d="100"/>
          <a:sy n="18" d="100"/>
        </p:scale>
        <p:origin x="2608" y="4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8" y="0"/>
            <a:ext cx="3038475"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Good afternoon,</a:t>
            </a:r>
          </a:p>
          <a:p>
            <a:pPr marL="0" lvl="0" indent="0" algn="l" rtl="0">
              <a:spcBef>
                <a:spcPts val="360"/>
              </a:spcBef>
              <a:spcAft>
                <a:spcPts val="0"/>
              </a:spcAft>
              <a:buNone/>
            </a:pPr>
            <a:r>
              <a:rPr lang="en-US" dirty="0"/>
              <a:t>I’m Jillian Wall, the Respiratory Disease Epidemiologist and today I will be giving a review of the Influenza A(H3N2) variant detections from the Jackson County Junior Fair last summer.</a:t>
            </a:r>
          </a:p>
        </p:txBody>
      </p:sp>
      <p:sp>
        <p:nvSpPr>
          <p:cNvPr id="119" name="Google Shape;119;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start of this outbreak there was a delay between the initial identification of ill swine and notifying public health and agriculture agencies. This delay in notifications meant that appropriate recommendations were not made to the fair board until several days after the first ill swine was identified.  This meant that healthy swine in the barn, fair goers or exhibitors that accessed the barn had more opportunities for exposure then they would have had if the recommendations had been made when illness was first identified.  Recommendations for future fairs included immediately reporting illness in swine to appropriate agencies and as mentioned on prior slides focusing on biosecurity and educating the public on ways to prevent animal and human transmission of influenza.</a:t>
            </a:r>
          </a:p>
          <a:p>
            <a:endParaRPr lang="en-US" dirty="0"/>
          </a:p>
          <a:p>
            <a:r>
              <a:rPr lang="en-US" dirty="0"/>
              <a:t>The other consideration for this outbreak was that cases were identified through provider reports to public health which may result in underreporting among persons whose illness was mild and did not seek medical attention.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6370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take a moment here to acknowledge the successes achieved during this outbreak. All involved agencies were prompt in their response. The rapid response from the Jackson County LHD led to the quick identification of novel influenza cases and appropriate recommendations to the families of the cases. The staff at the Jackson County LHD did an exceptional job with case investigation and facilitating the testing of each case at the state lab, including driving the specimens down to expedite testing. The WVDA staff were on-scene the same day illness in the swine barn was reported to the LHD.  State veterinary staff collected specimens from the ill swine and ensured appropriate management of sick animals. The WV OLS prioritized testing of suspected novel influenza cases with turn around times of less than 24 hours. Novel influenza specimens were promptly shipped to the CDC for confirmation. Communication between state and local health, WV OLS, WVDA, and community healthcare providers facilitated the prompt and appropriate implementation of public health measures to prevent further potential exposures and reduce the risk of secondary spread.</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4754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dirty="0"/>
              <a:t>To summarize: </a:t>
            </a:r>
            <a:r>
              <a:rPr lang="en-US" sz="1200" b="0" dirty="0"/>
              <a:t>An outbreak of novel influenza, Influenza A(H3N2)v, occurred at the Jackson County Junior Fair in July 2022. An estimated 24,000-30,000 people attended the fair which included pig exhibits and an auction but it is unknown how many people accessed the swine barn or were exposed to the infected swine. Ill swine were reported to the LHD three days after the first pig became sick. A total of three human cases were identified, all were under the age of 18 and were able to recover at home. There were no secondary cases. Results from swine and human confirmed that the same Influenza A(H3N2) virus was infecting both the swine and human cases associated with the outbreak with a &gt;99.9% identity match between the viral sequences taken from swine and human specimens.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0733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228600" marR="0" lvl="0" indent="0" algn="l" defTabSz="914400" rtl="0" eaLnBrk="1" fontAlgn="auto" latinLnBrk="0" hangingPunct="1">
              <a:lnSpc>
                <a:spcPct val="100000"/>
              </a:lnSpc>
              <a:spcBef>
                <a:spcPts val="360"/>
              </a:spcBef>
              <a:spcAft>
                <a:spcPts val="0"/>
              </a:spcAft>
              <a:buClr>
                <a:srgbClr val="000000"/>
              </a:buClr>
              <a:buSzPts val="1400"/>
              <a:buFont typeface="Arial" panose="020B0604020202020204" pitchFamily="34" charset="0"/>
              <a:buNone/>
              <a:tabLst/>
              <a:defRPr/>
            </a:pPr>
            <a:r>
              <a:rPr lang="en-US" dirty="0"/>
              <a:t>Lastly, I wanted to take a moment to mention a few updates for Sentinel Provider Recruitment for the </a:t>
            </a:r>
            <a:r>
              <a:rPr lang="en-US" dirty="0" err="1"/>
              <a:t>ILINet</a:t>
            </a:r>
            <a:r>
              <a:rPr lang="en-US" dirty="0"/>
              <a:t> Program this upcoming season. Sentinel provider recruitment will start earlier this year to make sure there is enough time for newly participating providers to go through the data validation process if needed. Materials for Sentinel Provider Recruitment will be distributed by email to Regional Epidemiologists and LHDs before the recruitment period is opened. There will be a new focus on recruiting hospitals in the areas that have had difficulty securing an outpatient provider’s participation this season. Providers that participated in 2022-2023, will receive a survey asking about their experience as a sentinel provider and gauging their interest in participation for the upcoming season. Local health departments will be notified with the results of these surveys prior to the start of the recruitment period to guide their outreach activities. There are a few considerations to keep in mind when recruiting new providers to participate in </a:t>
            </a:r>
            <a:r>
              <a:rPr lang="en-US" dirty="0" err="1"/>
              <a:t>ILINet</a:t>
            </a:r>
            <a:r>
              <a:rPr lang="en-US" dirty="0"/>
              <a:t>. New providers that have never participated in </a:t>
            </a:r>
            <a:r>
              <a:rPr lang="en-US" dirty="0" err="1"/>
              <a:t>ILINet</a:t>
            </a:r>
            <a:r>
              <a:rPr lang="en-US" dirty="0"/>
              <a:t> before will need to go through a data validation process if their practice sees more than 500 patients per week.  The CDC sets a firm deadline in September for all data to be submitted, as it may take a few weeks for the CDC to provide feedback and the site to make any necessary adjustments.  The goal is to ensure that all providers are prepared to begin submitting reports by the first week of the upcoming influenza season which is always MMWR week 40. Providers that are unable to submit data for validation by the deadline will have to wait until the following year’s enrollment period opens to participate.  The validation process ensures that the healthcare provider’s reports are timely, complete and accurate; and is necessary considering that large providers have the potential to skew the entire state’s ILI data indicators. There is no enrollment deadline or data validation required for newly participating sentinel providers whose practice sees less than 500 patients per week. </a:t>
            </a:r>
            <a:r>
              <a:rPr lang="en-US" sz="1200" b="0" dirty="0"/>
              <a:t>Providers that have participated in </a:t>
            </a:r>
            <a:r>
              <a:rPr lang="en-US" sz="1200" b="0" dirty="0" err="1"/>
              <a:t>ILINet</a:t>
            </a:r>
            <a:r>
              <a:rPr lang="en-US" sz="1200" b="0" dirty="0"/>
              <a:t> during the current or past seasons do not have a data validation requirement although they still need to declare their intention to participate in </a:t>
            </a:r>
            <a:r>
              <a:rPr lang="en-US" sz="1200" b="0" dirty="0" err="1"/>
              <a:t>ILINet</a:t>
            </a:r>
            <a:r>
              <a:rPr lang="en-US" sz="1200" b="0" dirty="0"/>
              <a:t> for 2023-2024 by September 23, 2023 or their </a:t>
            </a:r>
            <a:r>
              <a:rPr lang="en-US" sz="1200" b="0" dirty="0" err="1"/>
              <a:t>ILINet</a:t>
            </a:r>
            <a:r>
              <a:rPr lang="en-US" sz="1200" b="0" dirty="0"/>
              <a:t> accounts will be deactivated.</a:t>
            </a:r>
          </a:p>
          <a:p>
            <a:pPr marL="171450" lvl="0" indent="-171450" algn="l" rtl="0">
              <a:spcBef>
                <a:spcPts val="360"/>
              </a:spcBef>
              <a:spcAft>
                <a:spcPts val="0"/>
              </a:spcAft>
              <a:buFont typeface="Arial" panose="020B0604020202020204" pitchFamily="34" charset="0"/>
              <a:buChar char="•"/>
            </a:pPr>
            <a:endParaRPr dirty="0"/>
          </a:p>
        </p:txBody>
      </p:sp>
      <p:sp>
        <p:nvSpPr>
          <p:cNvPr id="129" name="Google Shape;129;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3: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3: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objectives for this presentation are: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8869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indent="0"/>
            <a:r>
              <a:rPr lang="en-US" dirty="0"/>
              <a:t>Many animal and human health agencies were involved in the response effort. The Fair Board, West Virginia Department of Agriculture, and National Veterinary Services Laboratory were focused on response efforts for the ill swine.  The Jackson County Local Health Department, OEPS, OLS and CDC were all involved in the response effort for persons that became ill following attendance at the fair.</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1331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slide shows the timeline for the outbreak. </a:t>
            </a:r>
            <a:r>
              <a:rPr lang="en-US" sz="1800" kern="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As you can see from the slide, this was a tight timeline with multiple actions taken in quick succession.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county fair was held from July 25-30, with an estimated 24,000-30,000 attendees and included swine exhibits and an auction. The first pig became ill on Tuesday July 26 and was reported to the LHD three days later on Friday, July 29</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by which time 15-20 swine had become ill. The notification was made by a community member whose child had become ill after having contact with swine at the fair. This was the first report of illness after attendance at the Jackson County Junior fair although the child ended up testing negative for influenza.</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West Virginia Department of Agriculture with the state veterinarian responded onsite at the fairgrounds the same day. Up until this point the swine barn had been open to the public, however, barn access was closed as of July 29th. The dates highlighted in red indicate fair days that the swine barn was open to the public. Specimens were taken from six swine and tested positive for Influenza A at the Moorefield Animal Health Diagnostic Lab before being forwarded to the National Veterinary Services Laboratory for further testing. </a:t>
            </a:r>
          </a:p>
          <a:p>
            <a:pPr marL="0" marR="0">
              <a:spcBef>
                <a:spcPts val="0"/>
              </a:spcBef>
              <a:spcAft>
                <a:spcPts val="0"/>
              </a:spcAft>
            </a:pPr>
            <a:r>
              <a:rPr lang="en-US" sz="1800" kern="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Healthcare providers in Jackson County reported three cases. The first human case was reported on August 1</a:t>
            </a:r>
            <a:r>
              <a:rPr lang="en-US" sz="1800" kern="100" baseline="300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st</a:t>
            </a:r>
            <a:r>
              <a:rPr lang="en-US" sz="1800" kern="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The case was a swine exhibitor who had access to the swine barn. The pig on the timeline shows the last swine exposure for each case.  What you may notice is that the reported symptom onset for Case 1 was on July 29</a:t>
            </a:r>
            <a:r>
              <a:rPr lang="en-US" sz="1800" kern="100" baseline="300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th</a:t>
            </a:r>
            <a:r>
              <a:rPr lang="en-US" sz="1800" kern="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although this case reports continued swine exposure through July 30th. This case was seen by an outpatient provider on July 31st and was prescribed Tamiflu following the positive influenza A test result by Rapid Influenza Diagnostic Test. At this point the CDC was notified that a suspected novel influenza infection had been reported. A NP specimen was collected and driven to the West Virginia Office of Laboratory Services for influenza testing.  The specimen tested presumptive positive for Influenza A(H3N2)v on August 2</a:t>
            </a:r>
            <a:r>
              <a:rPr lang="en-US" sz="1800" kern="100" baseline="300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nd</a:t>
            </a:r>
            <a:r>
              <a:rPr lang="en-US" sz="1800" kern="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and was shipped to the CDC for confirmation. On August 4</a:t>
            </a:r>
            <a:r>
              <a:rPr lang="en-US" sz="1800" kern="100" baseline="300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th</a:t>
            </a:r>
            <a:r>
              <a:rPr lang="en-US" sz="1800" kern="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CDC confirmed Influenza A(H3N2)v results. Case 1 recovered in 5 days on August 3</a:t>
            </a:r>
            <a:r>
              <a:rPr lang="en-US" sz="1800" kern="100" baseline="300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rd</a:t>
            </a:r>
            <a:r>
              <a:rPr lang="en-US" sz="1800" kern="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Novel Human influenza cases are a notifiable event under international health regulations and in response the CDC drafted a report to the World Health Organization on August 4</a:t>
            </a:r>
            <a:r>
              <a:rPr lang="en-US" sz="1800" kern="100" baseline="300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th</a:t>
            </a:r>
            <a:r>
              <a:rPr lang="en-US" sz="1800" kern="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following confirmation of the 1</a:t>
            </a:r>
            <a:r>
              <a:rPr lang="en-US" sz="1800" kern="100" baseline="300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st</a:t>
            </a:r>
            <a:r>
              <a:rPr lang="en-US" sz="1800" kern="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case of novel influenza. </a:t>
            </a:r>
          </a:p>
          <a:p>
            <a:pPr marL="0" marR="0">
              <a:spcBef>
                <a:spcPts val="0"/>
              </a:spcBef>
              <a:spcAft>
                <a:spcPts val="0"/>
              </a:spcAft>
            </a:pPr>
            <a:endParaRPr lang="en-US" sz="1800" kern="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The second case was reported to the LHD on August 2</a:t>
            </a:r>
            <a:r>
              <a:rPr lang="en-US" sz="1800" kern="100" baseline="300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nd</a:t>
            </a:r>
            <a:r>
              <a:rPr lang="en-US" sz="1800" kern="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This case was also a swine exhibitor with access to the swine barn. The last date of exposure to swine was on July 30 and the symptom onset was the next day, July 31</a:t>
            </a:r>
            <a:r>
              <a:rPr lang="en-US" sz="1800" kern="100" baseline="300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st</a:t>
            </a:r>
            <a:r>
              <a:rPr lang="en-US" sz="1800" kern="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Case 2 was seen by an outpatient provider on August 1</a:t>
            </a:r>
            <a:r>
              <a:rPr lang="en-US" sz="1800" kern="100" baseline="300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st</a:t>
            </a:r>
            <a:r>
              <a:rPr lang="en-US" sz="1800" kern="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tested positive for influenza A by rapid influenza diagnostic testing and was prescribed Tamiflu. A NP specimen was collected for testing at OLS and the specimen was couriered to the lab by LHD staff. Case 2 tested presumptive positive for Influenza A(H3N2)v on August 4</a:t>
            </a:r>
            <a:r>
              <a:rPr lang="en-US" sz="1800" kern="100" baseline="300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th</a:t>
            </a:r>
            <a:r>
              <a:rPr lang="en-US" sz="1800" kern="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and the specimen was shipped to the CDC for confirmatory testing which came back the next day as positive. Case 2 recovered in 5 days on August 5</a:t>
            </a:r>
            <a:r>
              <a:rPr lang="en-US" sz="1800" kern="100" baseline="300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th</a:t>
            </a:r>
            <a:r>
              <a:rPr lang="en-US" sz="1800" kern="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The third case had attended the fair but had no exposure to the swine barn. The third case had a symptom onset of July 30</a:t>
            </a:r>
            <a:r>
              <a:rPr lang="en-US" sz="1800" kern="100" baseline="300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th</a:t>
            </a:r>
            <a:r>
              <a:rPr lang="en-US" sz="1800" kern="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and had been taken to an outpatient provider and tested positive for influenza A by rapid influenza diagnostic testing but was not prescribed influenza antivirals. The case was reported to the LHD on August 5</a:t>
            </a:r>
            <a:r>
              <a:rPr lang="en-US" sz="1800" kern="100" baseline="300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th</a:t>
            </a:r>
            <a:r>
              <a:rPr lang="en-US" sz="1800" kern="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and a NP specimen was collected and driven to OLS for influenza testing.  The specimen tested presumptive positive for Influenza A(H3N2)v at the state lab on August 5</a:t>
            </a:r>
            <a:r>
              <a:rPr lang="en-US" sz="1800" kern="100" baseline="300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th</a:t>
            </a:r>
            <a:r>
              <a:rPr lang="en-US" sz="1800" kern="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and was confirmed by the CDC on August 9</a:t>
            </a:r>
            <a:r>
              <a:rPr lang="en-US" sz="1800" kern="100" baseline="300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th</a:t>
            </a:r>
            <a:r>
              <a:rPr lang="en-US" sz="1800" kern="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1800" kern="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On August 5</a:t>
            </a:r>
            <a:r>
              <a:rPr lang="en-US" sz="1800" kern="100" baseline="300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th</a:t>
            </a:r>
            <a:r>
              <a:rPr lang="en-US" sz="1800" kern="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the WVDA received confirmation that all six swine samples were positive for Influenza A(H3N2) and a third suspected human case was reported to the LHD.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Results from the viral sequencing showed that the human and swine sequences were &gt;99.9% identity match. And a Health Advisory was distributed to notify local health departments and educate healthcare providers to consider novel influenza when patients report acute respiratory illness after attending agricultural events.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br>
              <a:rPr lang="en-US" dirty="0"/>
            </a:br>
            <a:endParaRPr lang="en-US" sz="1200" b="1" dirty="0">
              <a:highlight>
                <a:srgbClr val="FFFF00"/>
              </a:highlight>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1291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t>Swine cases were identified by the presence of fever and coughing.  A confirmed swine case was a case that tested positive for influenza by PCR. </a:t>
            </a:r>
          </a:p>
          <a:p>
            <a:pPr marL="0" indent="0"/>
            <a:endParaRPr lang="en-US" dirty="0"/>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Human cases were identified based on clinical, epidemiologic and laboratory criteria. The clinical criteria included acute respiratory illness symptoms in a person that attended the Jackson County Junior Fair. Epidemiologic linkage was considered when a suspected case had contact with one or more confirmed case. Laboratory criteria for confirmation required the identification of an influenza A virus subtype that was different from the currently circulating human influenza H1 and H3 viruses.</a:t>
            </a:r>
            <a:r>
              <a:rPr lang="en-US" b="0" i="0" dirty="0">
                <a:solidFill>
                  <a:srgbClr val="000000"/>
                </a:solidFill>
                <a:effectLst/>
                <a:latin typeface="Open Sans" panose="020B0606030504020204" pitchFamily="34" charset="0"/>
              </a:rPr>
              <a:t> Influenza H3 subtypes originating from a non-human species is also considered a novel subtype. </a:t>
            </a:r>
            <a:endParaRPr lang="en-US" dirty="0"/>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pPr marL="0" indent="0"/>
            <a:r>
              <a:rPr lang="en-US" dirty="0"/>
              <a:t>Suspect cases of novel influenza  were cases that met the clinical criteria and were pending laboratory confirmation. Confirmed cases had to meet laboratory criteria.  All three human cases associated with this outbreak met confirmatory criteria.</a:t>
            </a:r>
          </a:p>
          <a:p>
            <a:pPr marL="0" indent="0"/>
            <a:endParaRPr lang="en-US" dirty="0"/>
          </a:p>
          <a:p>
            <a:pPr marL="0" indent="0"/>
            <a:r>
              <a:rPr lang="en-US" dirty="0"/>
              <a:t>ADDITIONAL NOTES:</a:t>
            </a:r>
          </a:p>
          <a:p>
            <a:pPr marL="0" indent="0"/>
            <a:r>
              <a:rPr lang="en-US" b="0" i="0" dirty="0">
                <a:solidFill>
                  <a:srgbClr val="000000"/>
                </a:solidFill>
                <a:effectLst/>
                <a:latin typeface="Open Sans" panose="020B0606030504020204" pitchFamily="34" charset="0"/>
              </a:rPr>
              <a:t>Novel subtypes can be detected with methods available for detection of currently circulating human influenza viruses at state public health laboratories (e.g., real-time reverse transcriptase polymerase chain reaction [RT-PCR]). Confirmation that an influenza A virus represents a novel virus is completed by the CDC’s influenza laboratory.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8364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Cases were identified by local healthcare providers when patients experiencing acute respiratory illness reported attendance at the Jackson County Junior Fair.  </a:t>
            </a:r>
          </a:p>
          <a:p>
            <a:endParaRPr lang="en-US" dirty="0"/>
          </a:p>
          <a:p>
            <a:r>
              <a:rPr lang="en-US" dirty="0"/>
              <a:t>Surveillance methods included notifying local health care providers to consider novel influenza infection in patients that reported acute respiratory illness after attending an agricultural event and reminding providers to report any suspected cases of novel influenza to their local health department. Ill swine were tested at the Moorefield Animal Diagnostic Laboratory and confirmation testing was completed at the National Veterinary Services Laboratory. Human testing for novel influenza was done at the West Virginia Office of Laboratory Services and confirmed by the CDC.  </a:t>
            </a:r>
          </a:p>
          <a:p>
            <a:endParaRPr lang="en-US" dirty="0"/>
          </a:p>
          <a:p>
            <a:r>
              <a:rPr lang="en-US" dirty="0"/>
              <a:t>Finally, a Health Advisory was distributed across the state to healthcare providers in anticipation of the state fair and additional agricultural events across the state.  The Health Advisory communicated recommendations for healthcare providers to follow for any patients that reported acute respiratory illness after attending an agricultural event.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438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u="none" dirty="0">
                <a:effectLst/>
                <a:latin typeface="Times New Roman" panose="02020603050405020304" pitchFamily="18" charset="0"/>
                <a:ea typeface="Calibri" panose="020F0502020204030204" pitchFamily="34" charset="0"/>
                <a:cs typeface="Times New Roman" panose="02020603050405020304" pitchFamily="18" charset="0"/>
              </a:rPr>
              <a:t>A total of three cases were confirmed to be infected with Influenza A(H3N2)v after attending the Jackson County Junior Fair. All cases were under the age of 18 and attended the fair on multiple days.  Two of the cases were swine exhibitors who had access to the swine barn and the third case had no exposure to pigs or the swine barn. The case’s symptoms included fever, cough, sore throat, large blisters in the throat, muscle aches, headache, shortness of breath, diarrhea, eye redness, rash, and fatigue.  None of the cases had any comorbidities or pre-existing medical conditions.  All cases were well enough to recover at home, there were no hospitalizations and no deaths.  All cases were seen in an outpatient setting and two of the cases were prescribed the influenza antiviral Tamiflu.  The two cases that took Tamiflu had an illness duration of 5 days and the case that did not take Tamiflu recovered after 11 days.  Only one of the three cases had received their season influenza vaccine.  Three household contacts that attended the fair also reported illness ranging from general malaise to vomiting, although none were confirmed to have influenza, and all recovered. </a:t>
            </a:r>
            <a:endParaRPr lang="en-US" u="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8123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Public health recommendations included following proper hand hygiene and respiratory etiquette. Since all cases were under the age of 18 so recommendations were given to their legal guardians.  The legal guardians were told to assist the cases with</a:t>
            </a:r>
            <a:r>
              <a:rPr lang="en-US" sz="1200" dirty="0"/>
              <a:t> avoiding close contact with other people until being fever free for 24 hours without the use of fever reducing medication and to have the cases avoid contact with swine for 7 days following symptom onset and until fever free for 24 hours without the use of fever reducing medication.  Contacts were recommended to monitor their health and follow up with a healthcare providers if they developed acute respiratory illness symptoms following contact with the case. And a general recommendation was made to receive the annual influenza vaccine annually (although the annual influenza vaccine is not considered to be preventative for novel strains of influenza.)</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6217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health recommended that the Fair Board place emphasis on biosecurity measures at agricultural events, including evaluating swine for illness as they arrive and immediately sending ill swine home, to close the swine barn to the public and to educate fair goers on how to reduce the risk of transmitting influenza between animals and people.</a:t>
            </a:r>
          </a:p>
          <a:p>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Additional recommendations made by WVDA and the state veterinarian included sending ill swine home, condemning ill swine with fevers of 106 or greater to slaughter, and sampling ill swine for Swine Influenza testing.</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4754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5"/>
        <p:cNvGrpSpPr/>
        <p:nvPr/>
      </p:nvGrpSpPr>
      <p:grpSpPr>
        <a:xfrm>
          <a:off x="0" y="0"/>
          <a:ext cx="0" cy="0"/>
          <a:chOff x="0" y="0"/>
          <a:chExt cx="0" cy="0"/>
        </a:xfrm>
      </p:grpSpPr>
      <p:sp>
        <p:nvSpPr>
          <p:cNvPr id="16" name="Google Shape;16;p5"/>
          <p:cNvSpPr/>
          <p:nvPr/>
        </p:nvSpPr>
        <p:spPr>
          <a:xfrm>
            <a:off x="234950" y="227013"/>
            <a:ext cx="6178550" cy="6397625"/>
          </a:xfrm>
          <a:prstGeom prst="rect">
            <a:avLst/>
          </a:prstGeom>
          <a:solidFill>
            <a:srgbClr val="1B2C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 name="Google Shape;17;p5" descr="S:\secretary\communications\Logo Library\DHHR Bureau logos\DHHR_2013_BPH_Version3.jpg"/>
          <p:cNvPicPr preferRelativeResize="0"/>
          <p:nvPr/>
        </p:nvPicPr>
        <p:blipFill rotWithShape="1">
          <a:blip r:embed="rId2">
            <a:alphaModFix/>
          </a:blip>
          <a:srcRect/>
          <a:stretch/>
        </p:blipFill>
        <p:spPr>
          <a:xfrm>
            <a:off x="7086600" y="5305425"/>
            <a:ext cx="1597025" cy="914400"/>
          </a:xfrm>
          <a:prstGeom prst="rect">
            <a:avLst/>
          </a:prstGeom>
          <a:noFill/>
          <a:ln>
            <a:noFill/>
          </a:ln>
        </p:spPr>
      </p:pic>
      <p:sp>
        <p:nvSpPr>
          <p:cNvPr id="18" name="Google Shape;18;p5"/>
          <p:cNvSpPr txBox="1">
            <a:spLocks noGrp="1"/>
          </p:cNvSpPr>
          <p:nvPr>
            <p:ph type="ctrTitle"/>
          </p:nvPr>
        </p:nvSpPr>
        <p:spPr>
          <a:xfrm>
            <a:off x="673100" y="2625725"/>
            <a:ext cx="5334000" cy="600075"/>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sz="32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5"/>
          <p:cNvSpPr txBox="1">
            <a:spLocks noGrp="1"/>
          </p:cNvSpPr>
          <p:nvPr>
            <p:ph type="subTitle" idx="1"/>
          </p:nvPr>
        </p:nvSpPr>
        <p:spPr>
          <a:xfrm>
            <a:off x="673100" y="3225800"/>
            <a:ext cx="5334000" cy="1028700"/>
          </a:xfrm>
          <a:prstGeom prst="rect">
            <a:avLst/>
          </a:prstGeom>
          <a:noFill/>
          <a:ln>
            <a:noFill/>
          </a:ln>
        </p:spPr>
        <p:txBody>
          <a:bodyPr spcFirstLastPara="1" wrap="square" lIns="0" tIns="0" rIns="0" bIns="0" anchor="t" anchorCtr="0">
            <a:noAutofit/>
          </a:bodyPr>
          <a:lstStyle>
            <a:lvl1pPr lvl="0" algn="ctr">
              <a:lnSpc>
                <a:spcPct val="90909"/>
              </a:lnSpc>
              <a:spcBef>
                <a:spcPts val="0"/>
              </a:spcBef>
              <a:spcAft>
                <a:spcPts val="0"/>
              </a:spcAft>
              <a:buClr>
                <a:schemeClr val="lt1"/>
              </a:buClr>
              <a:buSzPts val="4400"/>
              <a:buNone/>
              <a:defRPr sz="4400" b="1" i="0"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5"/>
          <p:cNvSpPr>
            <a:spLocks noGrp="1"/>
          </p:cNvSpPr>
          <p:nvPr>
            <p:ph type="pic" idx="2"/>
          </p:nvPr>
        </p:nvSpPr>
        <p:spPr>
          <a:xfrm>
            <a:off x="6457950" y="227358"/>
            <a:ext cx="1447800" cy="960091"/>
          </a:xfrm>
          <a:prstGeom prst="rect">
            <a:avLst/>
          </a:prstGeom>
          <a:noFill/>
          <a:ln>
            <a:noFill/>
          </a:ln>
        </p:spPr>
      </p:sp>
      <p:sp>
        <p:nvSpPr>
          <p:cNvPr id="21" name="Google Shape;21;p5"/>
          <p:cNvSpPr>
            <a:spLocks noGrp="1"/>
          </p:cNvSpPr>
          <p:nvPr>
            <p:ph type="pic" idx="3"/>
          </p:nvPr>
        </p:nvSpPr>
        <p:spPr>
          <a:xfrm>
            <a:off x="7950200" y="227359"/>
            <a:ext cx="965200" cy="960090"/>
          </a:xfrm>
          <a:prstGeom prst="rect">
            <a:avLst/>
          </a:prstGeom>
          <a:noFill/>
          <a:ln>
            <a:noFill/>
          </a:ln>
        </p:spPr>
      </p:sp>
      <p:sp>
        <p:nvSpPr>
          <p:cNvPr id="22" name="Google Shape;22;p5"/>
          <p:cNvSpPr>
            <a:spLocks noGrp="1"/>
          </p:cNvSpPr>
          <p:nvPr>
            <p:ph type="pic" idx="4"/>
          </p:nvPr>
        </p:nvSpPr>
        <p:spPr>
          <a:xfrm>
            <a:off x="6457949" y="1227666"/>
            <a:ext cx="2457451" cy="2311400"/>
          </a:xfrm>
          <a:prstGeom prst="rect">
            <a:avLst/>
          </a:prstGeom>
          <a:noFill/>
          <a:ln>
            <a:noFill/>
          </a:ln>
        </p:spPr>
      </p:sp>
      <p:sp>
        <p:nvSpPr>
          <p:cNvPr id="23" name="Google Shape;23;p5"/>
          <p:cNvSpPr>
            <a:spLocks noGrp="1"/>
          </p:cNvSpPr>
          <p:nvPr>
            <p:ph type="pic" idx="5"/>
          </p:nvPr>
        </p:nvSpPr>
        <p:spPr>
          <a:xfrm>
            <a:off x="6457950" y="3580869"/>
            <a:ext cx="2457450" cy="1143530"/>
          </a:xfrm>
          <a:prstGeom prst="rect">
            <a:avLst/>
          </a:prstGeom>
          <a:noFill/>
          <a:ln>
            <a:noFill/>
          </a:ln>
        </p:spPr>
      </p:sp>
      <p:sp>
        <p:nvSpPr>
          <p:cNvPr id="24" name="Google Shape;24;p5"/>
          <p:cNvSpPr txBox="1">
            <a:spLocks noGrp="1"/>
          </p:cNvSpPr>
          <p:nvPr>
            <p:ph type="ftr" idx="11"/>
          </p:nvPr>
        </p:nvSpPr>
        <p:spPr>
          <a:xfrm>
            <a:off x="673100" y="5672138"/>
            <a:ext cx="5334000" cy="365125"/>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sz="16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93"/>
        <p:cNvGrpSpPr/>
        <p:nvPr/>
      </p:nvGrpSpPr>
      <p:grpSpPr>
        <a:xfrm>
          <a:off x="0" y="0"/>
          <a:ext cx="0" cy="0"/>
          <a:chOff x="0" y="0"/>
          <a:chExt cx="0" cy="0"/>
        </a:xfrm>
      </p:grpSpPr>
      <p:sp>
        <p:nvSpPr>
          <p:cNvPr id="94" name="Google Shape;94;p14"/>
          <p:cNvSpPr/>
          <p:nvPr/>
        </p:nvSpPr>
        <p:spPr>
          <a:xfrm>
            <a:off x="234950" y="850900"/>
            <a:ext cx="8686800" cy="5803900"/>
          </a:xfrm>
          <a:prstGeom prst="rect">
            <a:avLst/>
          </a:prstGeom>
          <a:solidFill>
            <a:srgbClr val="FFFDE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p:nvPr/>
        </p:nvSpPr>
        <p:spPr>
          <a:xfrm>
            <a:off x="234950" y="223838"/>
            <a:ext cx="7594600" cy="511175"/>
          </a:xfrm>
          <a:prstGeom prst="rect">
            <a:avLst/>
          </a:prstGeom>
          <a:solidFill>
            <a:srgbClr val="959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6" name="Google Shape;96;p14" descr="S:\secretary\communications\Logo Library\DHHR Bureau logos\DHHR_2013_BPH_Version3.jpg"/>
          <p:cNvPicPr preferRelativeResize="0"/>
          <p:nvPr/>
        </p:nvPicPr>
        <p:blipFill rotWithShape="1">
          <a:blip r:embed="rId2">
            <a:alphaModFix/>
          </a:blip>
          <a:srcRect/>
          <a:stretch/>
        </p:blipFill>
        <p:spPr>
          <a:xfrm>
            <a:off x="7896225" y="188913"/>
            <a:ext cx="1012825" cy="581025"/>
          </a:xfrm>
          <a:prstGeom prst="rect">
            <a:avLst/>
          </a:prstGeom>
          <a:noFill/>
          <a:ln>
            <a:noFill/>
          </a:ln>
        </p:spPr>
      </p:pic>
      <p:sp>
        <p:nvSpPr>
          <p:cNvPr id="97" name="Google Shape;97;p14"/>
          <p:cNvSpPr txBox="1">
            <a:spLocks noGrp="1"/>
          </p:cNvSpPr>
          <p:nvPr>
            <p:ph type="title"/>
          </p:nvPr>
        </p:nvSpPr>
        <p:spPr>
          <a:xfrm>
            <a:off x="235190" y="230188"/>
            <a:ext cx="7568960" cy="461111"/>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sz="32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8" name="Google Shape;98;p14"/>
          <p:cNvSpPr txBox="1">
            <a:spLocks noGrp="1"/>
          </p:cNvSpPr>
          <p:nvPr>
            <p:ph type="body" idx="1"/>
          </p:nvPr>
        </p:nvSpPr>
        <p:spPr>
          <a:xfrm>
            <a:off x="457200" y="971550"/>
            <a:ext cx="8229600" cy="5194300"/>
          </a:xfrm>
          <a:prstGeom prst="rect">
            <a:avLst/>
          </a:prstGeom>
          <a:noFill/>
          <a:ln>
            <a:noFill/>
          </a:ln>
        </p:spPr>
        <p:txBody>
          <a:bodyPr spcFirstLastPara="1" wrap="square" lIns="0" tIns="0" rIns="0" bIns="0" anchor="t" anchorCtr="0">
            <a:normAutofit/>
          </a:bodyPr>
          <a:lstStyle>
            <a:lvl1pPr marL="457200" lvl="0" indent="-228600" algn="l">
              <a:spcBef>
                <a:spcPts val="480"/>
              </a:spcBef>
              <a:spcAft>
                <a:spcPts val="0"/>
              </a:spcAft>
              <a:buClr>
                <a:schemeClr val="dk1"/>
              </a:buClr>
              <a:buSzPts val="2400"/>
              <a:buFont typeface="Calibri"/>
              <a:buNone/>
              <a:defRPr sz="2400" b="1" cap="none"/>
            </a:lvl1pPr>
            <a:lvl2pPr marL="914400" lvl="1" indent="-228600" algn="l">
              <a:spcBef>
                <a:spcPts val="480"/>
              </a:spcBef>
              <a:spcAft>
                <a:spcPts val="0"/>
              </a:spcAft>
              <a:buClr>
                <a:schemeClr val="dk1"/>
              </a:buClr>
              <a:buSzPts val="2400"/>
              <a:buFont typeface="Calibri"/>
              <a:buNone/>
              <a:defRPr sz="2400"/>
            </a:lvl2pPr>
            <a:lvl3pPr marL="1371600" lvl="2" indent="-381000" algn="l">
              <a:spcBef>
                <a:spcPts val="480"/>
              </a:spcBef>
              <a:spcAft>
                <a:spcPts val="0"/>
              </a:spcAft>
              <a:buClr>
                <a:schemeClr val="dk1"/>
              </a:buClr>
              <a:buSzPts val="2400"/>
              <a:buFont typeface="Noto Sans Symbols"/>
              <a:buChar char="▪"/>
              <a:defRPr sz="2400"/>
            </a:lvl3pPr>
            <a:lvl4pPr marL="1828800" lvl="3" indent="-381000" algn="l">
              <a:spcBef>
                <a:spcPts val="480"/>
              </a:spcBef>
              <a:spcAft>
                <a:spcPts val="0"/>
              </a:spcAft>
              <a:buClr>
                <a:schemeClr val="dk1"/>
              </a:buClr>
              <a:buSzPts val="2400"/>
              <a:buFont typeface="Noto Sans Symbols"/>
              <a:buChar char="▪"/>
              <a:defRPr sz="2400"/>
            </a:lvl4pPr>
            <a:lvl5pPr marL="2286000" lvl="4" indent="-381000" algn="l">
              <a:spcBef>
                <a:spcPts val="480"/>
              </a:spcBef>
              <a:spcAft>
                <a:spcPts val="0"/>
              </a:spcAft>
              <a:buClr>
                <a:schemeClr val="dk1"/>
              </a:buClr>
              <a:buSzPts val="2400"/>
              <a:buFont typeface="Noto Sans Symbols"/>
              <a:buChar char="▪"/>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 name="Google Shape;99;p14"/>
          <p:cNvSpPr txBox="1">
            <a:spLocks noGrp="1"/>
          </p:cNvSpPr>
          <p:nvPr>
            <p:ph type="sldNum" idx="12"/>
          </p:nvPr>
        </p:nvSpPr>
        <p:spPr>
          <a:xfrm>
            <a:off x="8337550" y="6356350"/>
            <a:ext cx="349250" cy="171450"/>
          </a:xfrm>
          <a:prstGeom prst="rect">
            <a:avLst/>
          </a:prstGeom>
          <a:noFill/>
          <a:ln>
            <a:noFill/>
          </a:ln>
        </p:spPr>
        <p:txBody>
          <a:bodyPr spcFirstLastPara="1" wrap="square" lIns="0" tIns="0" rIns="0" bIns="0" anchor="t" anchorCtr="0">
            <a:noAutofit/>
          </a:bodyPr>
          <a:lstStyle>
            <a:lvl1pPr marL="0" marR="0" lvl="0" indent="0" algn="r">
              <a:spcBef>
                <a:spcPts val="0"/>
              </a:spcBef>
              <a:spcAft>
                <a:spcPts val="0"/>
              </a:spcAft>
              <a:buNone/>
              <a:defRPr sz="1000" b="0" i="0" u="none" strike="noStrike" cap="none">
                <a:solidFill>
                  <a:schemeClr val="dk1"/>
                </a:solidFill>
                <a:latin typeface="Calibri"/>
                <a:ea typeface="Calibri"/>
                <a:cs typeface="Calibri"/>
                <a:sym typeface="Calibri"/>
              </a:defRPr>
            </a:lvl1pPr>
            <a:lvl2pPr marL="0" marR="0" lvl="1" indent="0" algn="r">
              <a:spcBef>
                <a:spcPts val="0"/>
              </a:spcBef>
              <a:spcAft>
                <a:spcPts val="0"/>
              </a:spcAft>
              <a:buNone/>
              <a:defRPr sz="1000" b="0" i="0" u="none" strike="noStrike" cap="none">
                <a:solidFill>
                  <a:schemeClr val="dk1"/>
                </a:solidFill>
                <a:latin typeface="Calibri"/>
                <a:ea typeface="Calibri"/>
                <a:cs typeface="Calibri"/>
                <a:sym typeface="Calibri"/>
              </a:defRPr>
            </a:lvl2pPr>
            <a:lvl3pPr marL="0" marR="0" lvl="2" indent="0" algn="r">
              <a:spcBef>
                <a:spcPts val="0"/>
              </a:spcBef>
              <a:spcAft>
                <a:spcPts val="0"/>
              </a:spcAft>
              <a:buNone/>
              <a:defRPr sz="1000" b="0" i="0" u="none" strike="noStrike" cap="none">
                <a:solidFill>
                  <a:schemeClr val="dk1"/>
                </a:solidFill>
                <a:latin typeface="Calibri"/>
                <a:ea typeface="Calibri"/>
                <a:cs typeface="Calibri"/>
                <a:sym typeface="Calibri"/>
              </a:defRPr>
            </a:lvl3pPr>
            <a:lvl4pPr marL="0" marR="0" lvl="3" indent="0" algn="r">
              <a:spcBef>
                <a:spcPts val="0"/>
              </a:spcBef>
              <a:spcAft>
                <a:spcPts val="0"/>
              </a:spcAft>
              <a:buNone/>
              <a:defRPr sz="1000" b="0" i="0" u="none" strike="noStrike" cap="none">
                <a:solidFill>
                  <a:schemeClr val="dk1"/>
                </a:solidFill>
                <a:latin typeface="Calibri"/>
                <a:ea typeface="Calibri"/>
                <a:cs typeface="Calibri"/>
                <a:sym typeface="Calibri"/>
              </a:defRPr>
            </a:lvl4pPr>
            <a:lvl5pPr marL="0" marR="0" lvl="4" indent="0" algn="r">
              <a:spcBef>
                <a:spcPts val="0"/>
              </a:spcBef>
              <a:spcAft>
                <a:spcPts val="0"/>
              </a:spcAft>
              <a:buNone/>
              <a:defRPr sz="1000" b="0" i="0" u="none" strike="noStrike" cap="none">
                <a:solidFill>
                  <a:schemeClr val="dk1"/>
                </a:solidFill>
                <a:latin typeface="Calibri"/>
                <a:ea typeface="Calibri"/>
                <a:cs typeface="Calibri"/>
                <a:sym typeface="Calibri"/>
              </a:defRPr>
            </a:lvl5pPr>
            <a:lvl6pPr marL="0" marR="0" lvl="5" indent="0" algn="r">
              <a:spcBef>
                <a:spcPts val="0"/>
              </a:spcBef>
              <a:spcAft>
                <a:spcPts val="0"/>
              </a:spcAft>
              <a:buNone/>
              <a:defRPr sz="1000" b="0" i="0" u="none" strike="noStrike" cap="none">
                <a:solidFill>
                  <a:schemeClr val="dk1"/>
                </a:solidFill>
                <a:latin typeface="Calibri"/>
                <a:ea typeface="Calibri"/>
                <a:cs typeface="Calibri"/>
                <a:sym typeface="Calibri"/>
              </a:defRPr>
            </a:lvl6pPr>
            <a:lvl7pPr marL="0" marR="0" lvl="6" indent="0" algn="r">
              <a:spcBef>
                <a:spcPts val="0"/>
              </a:spcBef>
              <a:spcAft>
                <a:spcPts val="0"/>
              </a:spcAft>
              <a:buNone/>
              <a:defRPr sz="1000" b="0" i="0" u="none" strike="noStrike" cap="none">
                <a:solidFill>
                  <a:schemeClr val="dk1"/>
                </a:solidFill>
                <a:latin typeface="Calibri"/>
                <a:ea typeface="Calibri"/>
                <a:cs typeface="Calibri"/>
                <a:sym typeface="Calibri"/>
              </a:defRPr>
            </a:lvl7pPr>
            <a:lvl8pPr marL="0" marR="0" lvl="7" indent="0" algn="r">
              <a:spcBef>
                <a:spcPts val="0"/>
              </a:spcBef>
              <a:spcAft>
                <a:spcPts val="0"/>
              </a:spcAft>
              <a:buNone/>
              <a:defRPr sz="1000" b="0" i="0" u="none" strike="noStrike" cap="none">
                <a:solidFill>
                  <a:schemeClr val="dk1"/>
                </a:solidFill>
                <a:latin typeface="Calibri"/>
                <a:ea typeface="Calibri"/>
                <a:cs typeface="Calibri"/>
                <a:sym typeface="Calibri"/>
              </a:defRPr>
            </a:lvl8pPr>
            <a:lvl9pPr marL="0" marR="0" lvl="8" indent="0" algn="r">
              <a:spcBef>
                <a:spcPts val="0"/>
              </a:spcBef>
              <a:spcAft>
                <a:spcPts val="0"/>
              </a:spcAft>
              <a:buNone/>
              <a:defRPr sz="10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00"/>
        <p:cNvGrpSpPr/>
        <p:nvPr/>
      </p:nvGrpSpPr>
      <p:grpSpPr>
        <a:xfrm>
          <a:off x="0" y="0"/>
          <a:ext cx="0" cy="0"/>
          <a:chOff x="0" y="0"/>
          <a:chExt cx="0" cy="0"/>
        </a:xfrm>
      </p:grpSpPr>
      <p:sp>
        <p:nvSpPr>
          <p:cNvPr id="101" name="Google Shape;101;p15"/>
          <p:cNvSpPr/>
          <p:nvPr/>
        </p:nvSpPr>
        <p:spPr>
          <a:xfrm>
            <a:off x="234950" y="227013"/>
            <a:ext cx="6178550" cy="6397625"/>
          </a:xfrm>
          <a:prstGeom prst="rect">
            <a:avLst/>
          </a:prstGeom>
          <a:solidFill>
            <a:srgbClr val="8DB8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2" name="Google Shape;102;p15" descr="S:\secretary\communications\Logo Library\DHHR Bureau logos\DHHR_2013_BPH_Version3.jpg"/>
          <p:cNvPicPr preferRelativeResize="0"/>
          <p:nvPr/>
        </p:nvPicPr>
        <p:blipFill rotWithShape="1">
          <a:blip r:embed="rId2">
            <a:alphaModFix/>
          </a:blip>
          <a:srcRect/>
          <a:stretch/>
        </p:blipFill>
        <p:spPr>
          <a:xfrm>
            <a:off x="7086600" y="5305425"/>
            <a:ext cx="1597025" cy="914400"/>
          </a:xfrm>
          <a:prstGeom prst="rect">
            <a:avLst/>
          </a:prstGeom>
          <a:noFill/>
          <a:ln>
            <a:noFill/>
          </a:ln>
        </p:spPr>
      </p:pic>
      <p:sp>
        <p:nvSpPr>
          <p:cNvPr id="103" name="Google Shape;103;p15"/>
          <p:cNvSpPr txBox="1">
            <a:spLocks noGrp="1"/>
          </p:cNvSpPr>
          <p:nvPr>
            <p:ph type="ctrTitle"/>
          </p:nvPr>
        </p:nvSpPr>
        <p:spPr>
          <a:xfrm>
            <a:off x="673100" y="2625725"/>
            <a:ext cx="5334000" cy="600075"/>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sz="32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4" name="Google Shape;104;p15"/>
          <p:cNvSpPr txBox="1">
            <a:spLocks noGrp="1"/>
          </p:cNvSpPr>
          <p:nvPr>
            <p:ph type="subTitle" idx="1"/>
          </p:nvPr>
        </p:nvSpPr>
        <p:spPr>
          <a:xfrm>
            <a:off x="673100" y="3225800"/>
            <a:ext cx="5334000" cy="1028700"/>
          </a:xfrm>
          <a:prstGeom prst="rect">
            <a:avLst/>
          </a:prstGeom>
          <a:noFill/>
          <a:ln>
            <a:noFill/>
          </a:ln>
        </p:spPr>
        <p:txBody>
          <a:bodyPr spcFirstLastPara="1" wrap="square" lIns="0" tIns="0" rIns="0" bIns="0" anchor="t" anchorCtr="0">
            <a:noAutofit/>
          </a:bodyPr>
          <a:lstStyle>
            <a:lvl1pPr lvl="0" algn="ctr">
              <a:lnSpc>
                <a:spcPct val="90909"/>
              </a:lnSpc>
              <a:spcBef>
                <a:spcPts val="0"/>
              </a:spcBef>
              <a:spcAft>
                <a:spcPts val="0"/>
              </a:spcAft>
              <a:buClr>
                <a:schemeClr val="lt1"/>
              </a:buClr>
              <a:buSzPts val="4400"/>
              <a:buNone/>
              <a:defRPr sz="4400" b="1" i="0"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05" name="Google Shape;105;p15"/>
          <p:cNvSpPr>
            <a:spLocks noGrp="1"/>
          </p:cNvSpPr>
          <p:nvPr>
            <p:ph type="pic" idx="2"/>
          </p:nvPr>
        </p:nvSpPr>
        <p:spPr>
          <a:xfrm>
            <a:off x="6457950" y="227358"/>
            <a:ext cx="1447800" cy="960091"/>
          </a:xfrm>
          <a:prstGeom prst="rect">
            <a:avLst/>
          </a:prstGeom>
          <a:noFill/>
          <a:ln>
            <a:noFill/>
          </a:ln>
        </p:spPr>
      </p:sp>
      <p:sp>
        <p:nvSpPr>
          <p:cNvPr id="106" name="Google Shape;106;p15"/>
          <p:cNvSpPr>
            <a:spLocks noGrp="1"/>
          </p:cNvSpPr>
          <p:nvPr>
            <p:ph type="pic" idx="3"/>
          </p:nvPr>
        </p:nvSpPr>
        <p:spPr>
          <a:xfrm>
            <a:off x="7950200" y="227359"/>
            <a:ext cx="965200" cy="960090"/>
          </a:xfrm>
          <a:prstGeom prst="rect">
            <a:avLst/>
          </a:prstGeom>
          <a:noFill/>
          <a:ln>
            <a:noFill/>
          </a:ln>
        </p:spPr>
      </p:sp>
      <p:sp>
        <p:nvSpPr>
          <p:cNvPr id="107" name="Google Shape;107;p15"/>
          <p:cNvSpPr>
            <a:spLocks noGrp="1"/>
          </p:cNvSpPr>
          <p:nvPr>
            <p:ph type="pic" idx="4"/>
          </p:nvPr>
        </p:nvSpPr>
        <p:spPr>
          <a:xfrm>
            <a:off x="6457949" y="1227666"/>
            <a:ext cx="2457451" cy="2311400"/>
          </a:xfrm>
          <a:prstGeom prst="rect">
            <a:avLst/>
          </a:prstGeom>
          <a:noFill/>
          <a:ln>
            <a:noFill/>
          </a:ln>
        </p:spPr>
      </p:sp>
      <p:sp>
        <p:nvSpPr>
          <p:cNvPr id="108" name="Google Shape;108;p15"/>
          <p:cNvSpPr>
            <a:spLocks noGrp="1"/>
          </p:cNvSpPr>
          <p:nvPr>
            <p:ph type="pic" idx="5"/>
          </p:nvPr>
        </p:nvSpPr>
        <p:spPr>
          <a:xfrm>
            <a:off x="6457950" y="3580869"/>
            <a:ext cx="2457450" cy="1143530"/>
          </a:xfrm>
          <a:prstGeom prst="rect">
            <a:avLst/>
          </a:prstGeom>
          <a:noFill/>
          <a:ln>
            <a:noFill/>
          </a:ln>
        </p:spPr>
      </p:sp>
      <p:sp>
        <p:nvSpPr>
          <p:cNvPr id="109" name="Google Shape;109;p15"/>
          <p:cNvSpPr txBox="1">
            <a:spLocks noGrp="1"/>
          </p:cNvSpPr>
          <p:nvPr>
            <p:ph type="ftr" idx="11"/>
          </p:nvPr>
        </p:nvSpPr>
        <p:spPr>
          <a:xfrm>
            <a:off x="673100" y="5672138"/>
            <a:ext cx="5334000" cy="365125"/>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sz="16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10"/>
        <p:cNvGrpSpPr/>
        <p:nvPr/>
      </p:nvGrpSpPr>
      <p:grpSpPr>
        <a:xfrm>
          <a:off x="0" y="0"/>
          <a:ext cx="0" cy="0"/>
          <a:chOff x="0" y="0"/>
          <a:chExt cx="0" cy="0"/>
        </a:xfrm>
      </p:grpSpPr>
      <p:sp>
        <p:nvSpPr>
          <p:cNvPr id="111" name="Google Shape;111;p16"/>
          <p:cNvSpPr/>
          <p:nvPr/>
        </p:nvSpPr>
        <p:spPr>
          <a:xfrm>
            <a:off x="234950" y="850900"/>
            <a:ext cx="8686800" cy="5803900"/>
          </a:xfrm>
          <a:prstGeom prst="rect">
            <a:avLst/>
          </a:prstGeom>
          <a:solidFill>
            <a:srgbClr val="FFFDE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16"/>
          <p:cNvSpPr/>
          <p:nvPr/>
        </p:nvSpPr>
        <p:spPr>
          <a:xfrm>
            <a:off x="234950" y="223838"/>
            <a:ext cx="7594600" cy="511175"/>
          </a:xfrm>
          <a:prstGeom prst="rect">
            <a:avLst/>
          </a:prstGeom>
          <a:solidFill>
            <a:srgbClr val="8BB8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3" name="Google Shape;113;p16" descr="S:\secretary\communications\Logo Library\DHHR Bureau logos\DHHR_2013_BPH_Version3.jpg"/>
          <p:cNvPicPr preferRelativeResize="0"/>
          <p:nvPr/>
        </p:nvPicPr>
        <p:blipFill rotWithShape="1">
          <a:blip r:embed="rId2">
            <a:alphaModFix/>
          </a:blip>
          <a:srcRect/>
          <a:stretch/>
        </p:blipFill>
        <p:spPr>
          <a:xfrm>
            <a:off x="7924800" y="188913"/>
            <a:ext cx="1012825" cy="581025"/>
          </a:xfrm>
          <a:prstGeom prst="rect">
            <a:avLst/>
          </a:prstGeom>
          <a:noFill/>
          <a:ln>
            <a:noFill/>
          </a:ln>
        </p:spPr>
      </p:pic>
      <p:sp>
        <p:nvSpPr>
          <p:cNvPr id="114" name="Google Shape;114;p16"/>
          <p:cNvSpPr txBox="1">
            <a:spLocks noGrp="1"/>
          </p:cNvSpPr>
          <p:nvPr>
            <p:ph type="title"/>
          </p:nvPr>
        </p:nvSpPr>
        <p:spPr>
          <a:xfrm>
            <a:off x="235190" y="230188"/>
            <a:ext cx="7568960" cy="461111"/>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sz="32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5" name="Google Shape;115;p16"/>
          <p:cNvSpPr txBox="1">
            <a:spLocks noGrp="1"/>
          </p:cNvSpPr>
          <p:nvPr>
            <p:ph type="body" idx="1"/>
          </p:nvPr>
        </p:nvSpPr>
        <p:spPr>
          <a:xfrm>
            <a:off x="457200" y="971550"/>
            <a:ext cx="8229600" cy="5194300"/>
          </a:xfrm>
          <a:prstGeom prst="rect">
            <a:avLst/>
          </a:prstGeom>
          <a:noFill/>
          <a:ln>
            <a:noFill/>
          </a:ln>
        </p:spPr>
        <p:txBody>
          <a:bodyPr spcFirstLastPara="1" wrap="square" lIns="0" tIns="0" rIns="0" bIns="0" anchor="t" anchorCtr="0">
            <a:normAutofit/>
          </a:bodyPr>
          <a:lstStyle>
            <a:lvl1pPr marL="457200" lvl="0" indent="-228600" algn="l">
              <a:spcBef>
                <a:spcPts val="480"/>
              </a:spcBef>
              <a:spcAft>
                <a:spcPts val="0"/>
              </a:spcAft>
              <a:buClr>
                <a:schemeClr val="dk1"/>
              </a:buClr>
              <a:buSzPts val="2400"/>
              <a:buFont typeface="Calibri"/>
              <a:buNone/>
              <a:defRPr sz="2400" b="1" cap="none"/>
            </a:lvl1pPr>
            <a:lvl2pPr marL="914400" lvl="1" indent="-228600" algn="l">
              <a:spcBef>
                <a:spcPts val="480"/>
              </a:spcBef>
              <a:spcAft>
                <a:spcPts val="0"/>
              </a:spcAft>
              <a:buClr>
                <a:schemeClr val="dk1"/>
              </a:buClr>
              <a:buSzPts val="2400"/>
              <a:buFont typeface="Calibri"/>
              <a:buNone/>
              <a:defRPr sz="2400"/>
            </a:lvl2pPr>
            <a:lvl3pPr marL="1371600" lvl="2" indent="-381000" algn="l">
              <a:spcBef>
                <a:spcPts val="480"/>
              </a:spcBef>
              <a:spcAft>
                <a:spcPts val="0"/>
              </a:spcAft>
              <a:buClr>
                <a:schemeClr val="dk1"/>
              </a:buClr>
              <a:buSzPts val="2400"/>
              <a:buFont typeface="Noto Sans Symbols"/>
              <a:buChar char="▪"/>
              <a:defRPr sz="2400"/>
            </a:lvl3pPr>
            <a:lvl4pPr marL="1828800" lvl="3" indent="-381000" algn="l">
              <a:spcBef>
                <a:spcPts val="480"/>
              </a:spcBef>
              <a:spcAft>
                <a:spcPts val="0"/>
              </a:spcAft>
              <a:buClr>
                <a:schemeClr val="dk1"/>
              </a:buClr>
              <a:buSzPts val="2400"/>
              <a:buFont typeface="Noto Sans Symbols"/>
              <a:buChar char="▪"/>
              <a:defRPr sz="2400"/>
            </a:lvl4pPr>
            <a:lvl5pPr marL="2286000" lvl="4" indent="-381000" algn="l">
              <a:spcBef>
                <a:spcPts val="480"/>
              </a:spcBef>
              <a:spcAft>
                <a:spcPts val="0"/>
              </a:spcAft>
              <a:buClr>
                <a:schemeClr val="dk1"/>
              </a:buClr>
              <a:buSzPts val="2400"/>
              <a:buFont typeface="Noto Sans Symbols"/>
              <a:buChar char="▪"/>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16"/>
          <p:cNvSpPr txBox="1">
            <a:spLocks noGrp="1"/>
          </p:cNvSpPr>
          <p:nvPr>
            <p:ph type="sldNum" idx="12"/>
          </p:nvPr>
        </p:nvSpPr>
        <p:spPr>
          <a:xfrm>
            <a:off x="8337550" y="6356350"/>
            <a:ext cx="349250" cy="171450"/>
          </a:xfrm>
          <a:prstGeom prst="rect">
            <a:avLst/>
          </a:prstGeom>
          <a:noFill/>
          <a:ln>
            <a:noFill/>
          </a:ln>
        </p:spPr>
        <p:txBody>
          <a:bodyPr spcFirstLastPara="1" wrap="square" lIns="0" tIns="0" rIns="0" bIns="0" anchor="t" anchorCtr="0">
            <a:noAutofit/>
          </a:bodyPr>
          <a:lstStyle>
            <a:lvl1pPr marL="0" marR="0" lvl="0" indent="0" algn="r">
              <a:spcBef>
                <a:spcPts val="0"/>
              </a:spcBef>
              <a:spcAft>
                <a:spcPts val="0"/>
              </a:spcAft>
              <a:buNone/>
              <a:defRPr sz="1000" b="0" i="0" u="none" strike="noStrike" cap="none">
                <a:solidFill>
                  <a:schemeClr val="dk1"/>
                </a:solidFill>
                <a:latin typeface="Calibri"/>
                <a:ea typeface="Calibri"/>
                <a:cs typeface="Calibri"/>
                <a:sym typeface="Calibri"/>
              </a:defRPr>
            </a:lvl1pPr>
            <a:lvl2pPr marL="0" marR="0" lvl="1" indent="0" algn="r">
              <a:spcBef>
                <a:spcPts val="0"/>
              </a:spcBef>
              <a:spcAft>
                <a:spcPts val="0"/>
              </a:spcAft>
              <a:buNone/>
              <a:defRPr sz="1000" b="0" i="0" u="none" strike="noStrike" cap="none">
                <a:solidFill>
                  <a:schemeClr val="dk1"/>
                </a:solidFill>
                <a:latin typeface="Calibri"/>
                <a:ea typeface="Calibri"/>
                <a:cs typeface="Calibri"/>
                <a:sym typeface="Calibri"/>
              </a:defRPr>
            </a:lvl2pPr>
            <a:lvl3pPr marL="0" marR="0" lvl="2" indent="0" algn="r">
              <a:spcBef>
                <a:spcPts val="0"/>
              </a:spcBef>
              <a:spcAft>
                <a:spcPts val="0"/>
              </a:spcAft>
              <a:buNone/>
              <a:defRPr sz="1000" b="0" i="0" u="none" strike="noStrike" cap="none">
                <a:solidFill>
                  <a:schemeClr val="dk1"/>
                </a:solidFill>
                <a:latin typeface="Calibri"/>
                <a:ea typeface="Calibri"/>
                <a:cs typeface="Calibri"/>
                <a:sym typeface="Calibri"/>
              </a:defRPr>
            </a:lvl3pPr>
            <a:lvl4pPr marL="0" marR="0" lvl="3" indent="0" algn="r">
              <a:spcBef>
                <a:spcPts val="0"/>
              </a:spcBef>
              <a:spcAft>
                <a:spcPts val="0"/>
              </a:spcAft>
              <a:buNone/>
              <a:defRPr sz="1000" b="0" i="0" u="none" strike="noStrike" cap="none">
                <a:solidFill>
                  <a:schemeClr val="dk1"/>
                </a:solidFill>
                <a:latin typeface="Calibri"/>
                <a:ea typeface="Calibri"/>
                <a:cs typeface="Calibri"/>
                <a:sym typeface="Calibri"/>
              </a:defRPr>
            </a:lvl4pPr>
            <a:lvl5pPr marL="0" marR="0" lvl="4" indent="0" algn="r">
              <a:spcBef>
                <a:spcPts val="0"/>
              </a:spcBef>
              <a:spcAft>
                <a:spcPts val="0"/>
              </a:spcAft>
              <a:buNone/>
              <a:defRPr sz="1000" b="0" i="0" u="none" strike="noStrike" cap="none">
                <a:solidFill>
                  <a:schemeClr val="dk1"/>
                </a:solidFill>
                <a:latin typeface="Calibri"/>
                <a:ea typeface="Calibri"/>
                <a:cs typeface="Calibri"/>
                <a:sym typeface="Calibri"/>
              </a:defRPr>
            </a:lvl5pPr>
            <a:lvl6pPr marL="0" marR="0" lvl="5" indent="0" algn="r">
              <a:spcBef>
                <a:spcPts val="0"/>
              </a:spcBef>
              <a:spcAft>
                <a:spcPts val="0"/>
              </a:spcAft>
              <a:buNone/>
              <a:defRPr sz="1000" b="0" i="0" u="none" strike="noStrike" cap="none">
                <a:solidFill>
                  <a:schemeClr val="dk1"/>
                </a:solidFill>
                <a:latin typeface="Calibri"/>
                <a:ea typeface="Calibri"/>
                <a:cs typeface="Calibri"/>
                <a:sym typeface="Calibri"/>
              </a:defRPr>
            </a:lvl6pPr>
            <a:lvl7pPr marL="0" marR="0" lvl="6" indent="0" algn="r">
              <a:spcBef>
                <a:spcPts val="0"/>
              </a:spcBef>
              <a:spcAft>
                <a:spcPts val="0"/>
              </a:spcAft>
              <a:buNone/>
              <a:defRPr sz="1000" b="0" i="0" u="none" strike="noStrike" cap="none">
                <a:solidFill>
                  <a:schemeClr val="dk1"/>
                </a:solidFill>
                <a:latin typeface="Calibri"/>
                <a:ea typeface="Calibri"/>
                <a:cs typeface="Calibri"/>
                <a:sym typeface="Calibri"/>
              </a:defRPr>
            </a:lvl7pPr>
            <a:lvl8pPr marL="0" marR="0" lvl="7" indent="0" algn="r">
              <a:spcBef>
                <a:spcPts val="0"/>
              </a:spcBef>
              <a:spcAft>
                <a:spcPts val="0"/>
              </a:spcAft>
              <a:buNone/>
              <a:defRPr sz="1000" b="0" i="0" u="none" strike="noStrike" cap="none">
                <a:solidFill>
                  <a:schemeClr val="dk1"/>
                </a:solidFill>
                <a:latin typeface="Calibri"/>
                <a:ea typeface="Calibri"/>
                <a:cs typeface="Calibri"/>
                <a:sym typeface="Calibri"/>
              </a:defRPr>
            </a:lvl8pPr>
            <a:lvl9pPr marL="0" marR="0" lvl="8" indent="0" algn="r">
              <a:spcBef>
                <a:spcPts val="0"/>
              </a:spcBef>
              <a:spcAft>
                <a:spcPts val="0"/>
              </a:spcAft>
              <a:buNone/>
              <a:defRPr sz="10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Title and Content" type="obj">
  <p:cSld name="OBJECT">
    <p:spTree>
      <p:nvGrpSpPr>
        <p:cNvPr id="1" name="Shape 25"/>
        <p:cNvGrpSpPr/>
        <p:nvPr/>
      </p:nvGrpSpPr>
      <p:grpSpPr>
        <a:xfrm>
          <a:off x="0" y="0"/>
          <a:ext cx="0" cy="0"/>
          <a:chOff x="0" y="0"/>
          <a:chExt cx="0" cy="0"/>
        </a:xfrm>
      </p:grpSpPr>
      <p:sp>
        <p:nvSpPr>
          <p:cNvPr id="26" name="Google Shape;26;p6"/>
          <p:cNvSpPr/>
          <p:nvPr/>
        </p:nvSpPr>
        <p:spPr>
          <a:xfrm>
            <a:off x="234950" y="850900"/>
            <a:ext cx="8686800" cy="5803900"/>
          </a:xfrm>
          <a:prstGeom prst="rect">
            <a:avLst/>
          </a:prstGeom>
          <a:solidFill>
            <a:srgbClr val="FFFDE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6"/>
          <p:cNvSpPr/>
          <p:nvPr/>
        </p:nvSpPr>
        <p:spPr>
          <a:xfrm>
            <a:off x="234950" y="223838"/>
            <a:ext cx="7594600" cy="511175"/>
          </a:xfrm>
          <a:prstGeom prst="rect">
            <a:avLst/>
          </a:prstGeom>
          <a:solidFill>
            <a:srgbClr val="002F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8" name="Google Shape;28;p6" descr="S:\secretary\communications\Logo Library\DHHR Bureau logos\DHHR_2013_BPH_Version3.jpg"/>
          <p:cNvPicPr preferRelativeResize="0"/>
          <p:nvPr/>
        </p:nvPicPr>
        <p:blipFill rotWithShape="1">
          <a:blip r:embed="rId2">
            <a:alphaModFix/>
          </a:blip>
          <a:srcRect/>
          <a:stretch/>
        </p:blipFill>
        <p:spPr>
          <a:xfrm>
            <a:off x="7934325" y="195263"/>
            <a:ext cx="1012825" cy="579437"/>
          </a:xfrm>
          <a:prstGeom prst="rect">
            <a:avLst/>
          </a:prstGeom>
          <a:noFill/>
          <a:ln>
            <a:noFill/>
          </a:ln>
        </p:spPr>
      </p:pic>
      <p:sp>
        <p:nvSpPr>
          <p:cNvPr id="29" name="Google Shape;29;p6"/>
          <p:cNvSpPr txBox="1">
            <a:spLocks noGrp="1"/>
          </p:cNvSpPr>
          <p:nvPr>
            <p:ph type="title"/>
          </p:nvPr>
        </p:nvSpPr>
        <p:spPr>
          <a:xfrm>
            <a:off x="235191" y="230188"/>
            <a:ext cx="7594358" cy="461111"/>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sz="32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6"/>
          <p:cNvSpPr txBox="1">
            <a:spLocks noGrp="1"/>
          </p:cNvSpPr>
          <p:nvPr>
            <p:ph type="body" idx="1"/>
          </p:nvPr>
        </p:nvSpPr>
        <p:spPr>
          <a:xfrm>
            <a:off x="457200" y="971550"/>
            <a:ext cx="8229600" cy="5194300"/>
          </a:xfrm>
          <a:prstGeom prst="rect">
            <a:avLst/>
          </a:prstGeom>
          <a:noFill/>
          <a:ln>
            <a:noFill/>
          </a:ln>
        </p:spPr>
        <p:txBody>
          <a:bodyPr spcFirstLastPara="1" wrap="square" lIns="0" tIns="0" rIns="0" bIns="0" anchor="t" anchorCtr="0">
            <a:normAutofit/>
          </a:bodyPr>
          <a:lstStyle>
            <a:lvl1pPr marL="457200" lvl="0" indent="-228600" algn="l">
              <a:spcBef>
                <a:spcPts val="480"/>
              </a:spcBef>
              <a:spcAft>
                <a:spcPts val="0"/>
              </a:spcAft>
              <a:buClr>
                <a:schemeClr val="dk1"/>
              </a:buClr>
              <a:buSzPts val="2400"/>
              <a:buFont typeface="Calibri"/>
              <a:buNone/>
              <a:defRPr sz="2400" b="1" cap="none"/>
            </a:lvl1pPr>
            <a:lvl2pPr marL="914400" lvl="1" indent="-228600" algn="l">
              <a:spcBef>
                <a:spcPts val="480"/>
              </a:spcBef>
              <a:spcAft>
                <a:spcPts val="0"/>
              </a:spcAft>
              <a:buClr>
                <a:schemeClr val="dk1"/>
              </a:buClr>
              <a:buSzPts val="2400"/>
              <a:buFont typeface="Calibri"/>
              <a:buNone/>
              <a:defRPr sz="2400"/>
            </a:lvl2pPr>
            <a:lvl3pPr marL="1371600" lvl="2" indent="-381000" algn="l">
              <a:spcBef>
                <a:spcPts val="480"/>
              </a:spcBef>
              <a:spcAft>
                <a:spcPts val="0"/>
              </a:spcAft>
              <a:buClr>
                <a:schemeClr val="dk1"/>
              </a:buClr>
              <a:buSzPts val="2400"/>
              <a:buFont typeface="Noto Sans Symbols"/>
              <a:buChar char="▪"/>
              <a:defRPr sz="2400"/>
            </a:lvl3pPr>
            <a:lvl4pPr marL="1828800" lvl="3" indent="-381000" algn="l">
              <a:spcBef>
                <a:spcPts val="480"/>
              </a:spcBef>
              <a:spcAft>
                <a:spcPts val="0"/>
              </a:spcAft>
              <a:buClr>
                <a:schemeClr val="dk1"/>
              </a:buClr>
              <a:buSzPts val="2400"/>
              <a:buFont typeface="Noto Sans Symbols"/>
              <a:buChar char="▪"/>
              <a:defRPr sz="2400"/>
            </a:lvl4pPr>
            <a:lvl5pPr marL="2286000" lvl="4" indent="-381000" algn="l">
              <a:spcBef>
                <a:spcPts val="480"/>
              </a:spcBef>
              <a:spcAft>
                <a:spcPts val="0"/>
              </a:spcAft>
              <a:buClr>
                <a:schemeClr val="dk1"/>
              </a:buClr>
              <a:buSzPts val="2400"/>
              <a:buFont typeface="Noto Sans Symbols"/>
              <a:buChar char="▪"/>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6"/>
          <p:cNvSpPr txBox="1">
            <a:spLocks noGrp="1"/>
          </p:cNvSpPr>
          <p:nvPr>
            <p:ph type="sldNum" idx="12"/>
          </p:nvPr>
        </p:nvSpPr>
        <p:spPr>
          <a:xfrm>
            <a:off x="8337550" y="6356350"/>
            <a:ext cx="349250" cy="171450"/>
          </a:xfrm>
          <a:prstGeom prst="rect">
            <a:avLst/>
          </a:prstGeom>
          <a:noFill/>
          <a:ln>
            <a:noFill/>
          </a:ln>
        </p:spPr>
        <p:txBody>
          <a:bodyPr spcFirstLastPara="1" wrap="square" lIns="0" tIns="0" rIns="0" bIns="0" anchor="t" anchorCtr="0">
            <a:noAutofit/>
          </a:bodyPr>
          <a:lstStyle>
            <a:lvl1pPr marL="0" marR="0" lvl="0" indent="0" algn="r">
              <a:spcBef>
                <a:spcPts val="0"/>
              </a:spcBef>
              <a:spcAft>
                <a:spcPts val="0"/>
              </a:spcAft>
              <a:buNone/>
              <a:defRPr sz="1000" b="0" i="0" u="none" strike="noStrike" cap="none">
                <a:solidFill>
                  <a:schemeClr val="dk1"/>
                </a:solidFill>
                <a:latin typeface="Calibri"/>
                <a:ea typeface="Calibri"/>
                <a:cs typeface="Calibri"/>
                <a:sym typeface="Calibri"/>
              </a:defRPr>
            </a:lvl1pPr>
            <a:lvl2pPr marL="0" marR="0" lvl="1" indent="0" algn="r">
              <a:spcBef>
                <a:spcPts val="0"/>
              </a:spcBef>
              <a:spcAft>
                <a:spcPts val="0"/>
              </a:spcAft>
              <a:buNone/>
              <a:defRPr sz="1000" b="0" i="0" u="none" strike="noStrike" cap="none">
                <a:solidFill>
                  <a:schemeClr val="dk1"/>
                </a:solidFill>
                <a:latin typeface="Calibri"/>
                <a:ea typeface="Calibri"/>
                <a:cs typeface="Calibri"/>
                <a:sym typeface="Calibri"/>
              </a:defRPr>
            </a:lvl2pPr>
            <a:lvl3pPr marL="0" marR="0" lvl="2" indent="0" algn="r">
              <a:spcBef>
                <a:spcPts val="0"/>
              </a:spcBef>
              <a:spcAft>
                <a:spcPts val="0"/>
              </a:spcAft>
              <a:buNone/>
              <a:defRPr sz="1000" b="0" i="0" u="none" strike="noStrike" cap="none">
                <a:solidFill>
                  <a:schemeClr val="dk1"/>
                </a:solidFill>
                <a:latin typeface="Calibri"/>
                <a:ea typeface="Calibri"/>
                <a:cs typeface="Calibri"/>
                <a:sym typeface="Calibri"/>
              </a:defRPr>
            </a:lvl3pPr>
            <a:lvl4pPr marL="0" marR="0" lvl="3" indent="0" algn="r">
              <a:spcBef>
                <a:spcPts val="0"/>
              </a:spcBef>
              <a:spcAft>
                <a:spcPts val="0"/>
              </a:spcAft>
              <a:buNone/>
              <a:defRPr sz="1000" b="0" i="0" u="none" strike="noStrike" cap="none">
                <a:solidFill>
                  <a:schemeClr val="dk1"/>
                </a:solidFill>
                <a:latin typeface="Calibri"/>
                <a:ea typeface="Calibri"/>
                <a:cs typeface="Calibri"/>
                <a:sym typeface="Calibri"/>
              </a:defRPr>
            </a:lvl4pPr>
            <a:lvl5pPr marL="0" marR="0" lvl="4" indent="0" algn="r">
              <a:spcBef>
                <a:spcPts val="0"/>
              </a:spcBef>
              <a:spcAft>
                <a:spcPts val="0"/>
              </a:spcAft>
              <a:buNone/>
              <a:defRPr sz="1000" b="0" i="0" u="none" strike="noStrike" cap="none">
                <a:solidFill>
                  <a:schemeClr val="dk1"/>
                </a:solidFill>
                <a:latin typeface="Calibri"/>
                <a:ea typeface="Calibri"/>
                <a:cs typeface="Calibri"/>
                <a:sym typeface="Calibri"/>
              </a:defRPr>
            </a:lvl5pPr>
            <a:lvl6pPr marL="0" marR="0" lvl="5" indent="0" algn="r">
              <a:spcBef>
                <a:spcPts val="0"/>
              </a:spcBef>
              <a:spcAft>
                <a:spcPts val="0"/>
              </a:spcAft>
              <a:buNone/>
              <a:defRPr sz="1000" b="0" i="0" u="none" strike="noStrike" cap="none">
                <a:solidFill>
                  <a:schemeClr val="dk1"/>
                </a:solidFill>
                <a:latin typeface="Calibri"/>
                <a:ea typeface="Calibri"/>
                <a:cs typeface="Calibri"/>
                <a:sym typeface="Calibri"/>
              </a:defRPr>
            </a:lvl6pPr>
            <a:lvl7pPr marL="0" marR="0" lvl="6" indent="0" algn="r">
              <a:spcBef>
                <a:spcPts val="0"/>
              </a:spcBef>
              <a:spcAft>
                <a:spcPts val="0"/>
              </a:spcAft>
              <a:buNone/>
              <a:defRPr sz="1000" b="0" i="0" u="none" strike="noStrike" cap="none">
                <a:solidFill>
                  <a:schemeClr val="dk1"/>
                </a:solidFill>
                <a:latin typeface="Calibri"/>
                <a:ea typeface="Calibri"/>
                <a:cs typeface="Calibri"/>
                <a:sym typeface="Calibri"/>
              </a:defRPr>
            </a:lvl7pPr>
            <a:lvl8pPr marL="0" marR="0" lvl="7" indent="0" algn="r">
              <a:spcBef>
                <a:spcPts val="0"/>
              </a:spcBef>
              <a:spcAft>
                <a:spcPts val="0"/>
              </a:spcAft>
              <a:buNone/>
              <a:defRPr sz="1000" b="0" i="0" u="none" strike="noStrike" cap="none">
                <a:solidFill>
                  <a:schemeClr val="dk1"/>
                </a:solidFill>
                <a:latin typeface="Calibri"/>
                <a:ea typeface="Calibri"/>
                <a:cs typeface="Calibri"/>
                <a:sym typeface="Calibri"/>
              </a:defRPr>
            </a:lvl8pPr>
            <a:lvl9pPr marL="0" marR="0" lvl="8" indent="0" algn="r">
              <a:spcBef>
                <a:spcPts val="0"/>
              </a:spcBef>
              <a:spcAft>
                <a:spcPts val="0"/>
              </a:spcAft>
              <a:buNone/>
              <a:defRPr sz="10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2"/>
        <p:cNvGrpSpPr/>
        <p:nvPr/>
      </p:nvGrpSpPr>
      <p:grpSpPr>
        <a:xfrm>
          <a:off x="0" y="0"/>
          <a:ext cx="0" cy="0"/>
          <a:chOff x="0" y="0"/>
          <a:chExt cx="0" cy="0"/>
        </a:xfrm>
      </p:grpSpPr>
      <p:sp>
        <p:nvSpPr>
          <p:cNvPr id="33" name="Google Shape;33;p7"/>
          <p:cNvSpPr/>
          <p:nvPr/>
        </p:nvSpPr>
        <p:spPr>
          <a:xfrm>
            <a:off x="234950" y="227013"/>
            <a:ext cx="6178550" cy="6397625"/>
          </a:xfrm>
          <a:prstGeom prst="rect">
            <a:avLst/>
          </a:prstGeom>
          <a:solidFill>
            <a:srgbClr val="9F32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4" name="Google Shape;34;p7" descr="S:\secretary\communications\Logo Library\DHHR Bureau logos\DHHR_2013_BPH_Version3.jpg"/>
          <p:cNvPicPr preferRelativeResize="0"/>
          <p:nvPr/>
        </p:nvPicPr>
        <p:blipFill rotWithShape="1">
          <a:blip r:embed="rId2">
            <a:alphaModFix/>
          </a:blip>
          <a:srcRect/>
          <a:stretch/>
        </p:blipFill>
        <p:spPr>
          <a:xfrm>
            <a:off x="7086600" y="5305425"/>
            <a:ext cx="1597025" cy="914400"/>
          </a:xfrm>
          <a:prstGeom prst="rect">
            <a:avLst/>
          </a:prstGeom>
          <a:noFill/>
          <a:ln>
            <a:noFill/>
          </a:ln>
        </p:spPr>
      </p:pic>
      <p:sp>
        <p:nvSpPr>
          <p:cNvPr id="35" name="Google Shape;35;p7"/>
          <p:cNvSpPr txBox="1">
            <a:spLocks noGrp="1"/>
          </p:cNvSpPr>
          <p:nvPr>
            <p:ph type="ctrTitle"/>
          </p:nvPr>
        </p:nvSpPr>
        <p:spPr>
          <a:xfrm>
            <a:off x="673100" y="2625725"/>
            <a:ext cx="5334000" cy="600075"/>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sz="32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7"/>
          <p:cNvSpPr txBox="1">
            <a:spLocks noGrp="1"/>
          </p:cNvSpPr>
          <p:nvPr>
            <p:ph type="subTitle" idx="1"/>
          </p:nvPr>
        </p:nvSpPr>
        <p:spPr>
          <a:xfrm>
            <a:off x="673100" y="3225800"/>
            <a:ext cx="5334000" cy="1028700"/>
          </a:xfrm>
          <a:prstGeom prst="rect">
            <a:avLst/>
          </a:prstGeom>
          <a:noFill/>
          <a:ln>
            <a:noFill/>
          </a:ln>
        </p:spPr>
        <p:txBody>
          <a:bodyPr spcFirstLastPara="1" wrap="square" lIns="0" tIns="0" rIns="0" bIns="0" anchor="t" anchorCtr="0">
            <a:noAutofit/>
          </a:bodyPr>
          <a:lstStyle>
            <a:lvl1pPr lvl="0" algn="ctr">
              <a:lnSpc>
                <a:spcPct val="90909"/>
              </a:lnSpc>
              <a:spcBef>
                <a:spcPts val="0"/>
              </a:spcBef>
              <a:spcAft>
                <a:spcPts val="0"/>
              </a:spcAft>
              <a:buClr>
                <a:schemeClr val="lt1"/>
              </a:buClr>
              <a:buSzPts val="4400"/>
              <a:buNone/>
              <a:defRPr sz="4400" b="1" i="0"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7" name="Google Shape;37;p7"/>
          <p:cNvSpPr>
            <a:spLocks noGrp="1"/>
          </p:cNvSpPr>
          <p:nvPr>
            <p:ph type="pic" idx="2"/>
          </p:nvPr>
        </p:nvSpPr>
        <p:spPr>
          <a:xfrm>
            <a:off x="6457950" y="227358"/>
            <a:ext cx="1447800" cy="960091"/>
          </a:xfrm>
          <a:prstGeom prst="rect">
            <a:avLst/>
          </a:prstGeom>
          <a:noFill/>
          <a:ln>
            <a:noFill/>
          </a:ln>
        </p:spPr>
      </p:sp>
      <p:sp>
        <p:nvSpPr>
          <p:cNvPr id="38" name="Google Shape;38;p7"/>
          <p:cNvSpPr>
            <a:spLocks noGrp="1"/>
          </p:cNvSpPr>
          <p:nvPr>
            <p:ph type="pic" idx="3"/>
          </p:nvPr>
        </p:nvSpPr>
        <p:spPr>
          <a:xfrm>
            <a:off x="7950200" y="227359"/>
            <a:ext cx="965200" cy="960090"/>
          </a:xfrm>
          <a:prstGeom prst="rect">
            <a:avLst/>
          </a:prstGeom>
          <a:noFill/>
          <a:ln>
            <a:noFill/>
          </a:ln>
        </p:spPr>
      </p:sp>
      <p:sp>
        <p:nvSpPr>
          <p:cNvPr id="39" name="Google Shape;39;p7"/>
          <p:cNvSpPr>
            <a:spLocks noGrp="1"/>
          </p:cNvSpPr>
          <p:nvPr>
            <p:ph type="pic" idx="4"/>
          </p:nvPr>
        </p:nvSpPr>
        <p:spPr>
          <a:xfrm>
            <a:off x="6457949" y="1227666"/>
            <a:ext cx="2457451" cy="2311400"/>
          </a:xfrm>
          <a:prstGeom prst="rect">
            <a:avLst/>
          </a:prstGeom>
          <a:noFill/>
          <a:ln>
            <a:noFill/>
          </a:ln>
        </p:spPr>
      </p:sp>
      <p:sp>
        <p:nvSpPr>
          <p:cNvPr id="40" name="Google Shape;40;p7"/>
          <p:cNvSpPr>
            <a:spLocks noGrp="1"/>
          </p:cNvSpPr>
          <p:nvPr>
            <p:ph type="pic" idx="5"/>
          </p:nvPr>
        </p:nvSpPr>
        <p:spPr>
          <a:xfrm>
            <a:off x="6457950" y="3580869"/>
            <a:ext cx="2457450" cy="1143530"/>
          </a:xfrm>
          <a:prstGeom prst="rect">
            <a:avLst/>
          </a:prstGeom>
          <a:noFill/>
          <a:ln>
            <a:noFill/>
          </a:ln>
        </p:spPr>
      </p:sp>
      <p:sp>
        <p:nvSpPr>
          <p:cNvPr id="41" name="Google Shape;41;p7"/>
          <p:cNvSpPr txBox="1">
            <a:spLocks noGrp="1"/>
          </p:cNvSpPr>
          <p:nvPr>
            <p:ph type="ftr" idx="11"/>
          </p:nvPr>
        </p:nvSpPr>
        <p:spPr>
          <a:xfrm>
            <a:off x="673100" y="5672138"/>
            <a:ext cx="5334000" cy="365125"/>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sz="16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
        <p:cNvGrpSpPr/>
        <p:nvPr/>
      </p:nvGrpSpPr>
      <p:grpSpPr>
        <a:xfrm>
          <a:off x="0" y="0"/>
          <a:ext cx="0" cy="0"/>
          <a:chOff x="0" y="0"/>
          <a:chExt cx="0" cy="0"/>
        </a:xfrm>
      </p:grpSpPr>
      <p:sp>
        <p:nvSpPr>
          <p:cNvPr id="43" name="Google Shape;43;p8"/>
          <p:cNvSpPr/>
          <p:nvPr/>
        </p:nvSpPr>
        <p:spPr>
          <a:xfrm>
            <a:off x="234950" y="850900"/>
            <a:ext cx="8686800" cy="5803900"/>
          </a:xfrm>
          <a:prstGeom prst="rect">
            <a:avLst/>
          </a:prstGeom>
          <a:solidFill>
            <a:srgbClr val="FFFDE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 name="Google Shape;44;p8"/>
          <p:cNvSpPr/>
          <p:nvPr/>
        </p:nvSpPr>
        <p:spPr>
          <a:xfrm>
            <a:off x="234950" y="223838"/>
            <a:ext cx="7594600" cy="511175"/>
          </a:xfrm>
          <a:prstGeom prst="rect">
            <a:avLst/>
          </a:prstGeom>
          <a:solidFill>
            <a:srgbClr val="9F32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5" name="Google Shape;45;p8" descr="S:\secretary\communications\Logo Library\DHHR Bureau logos\DHHR_2013_BPH_Version3.jpg"/>
          <p:cNvPicPr preferRelativeResize="0"/>
          <p:nvPr/>
        </p:nvPicPr>
        <p:blipFill rotWithShape="1">
          <a:blip r:embed="rId2">
            <a:alphaModFix/>
          </a:blip>
          <a:srcRect/>
          <a:stretch/>
        </p:blipFill>
        <p:spPr>
          <a:xfrm>
            <a:off x="7829550" y="188913"/>
            <a:ext cx="1012825" cy="581025"/>
          </a:xfrm>
          <a:prstGeom prst="rect">
            <a:avLst/>
          </a:prstGeom>
          <a:noFill/>
          <a:ln>
            <a:noFill/>
          </a:ln>
        </p:spPr>
      </p:pic>
      <p:sp>
        <p:nvSpPr>
          <p:cNvPr id="46" name="Google Shape;46;p8"/>
          <p:cNvSpPr txBox="1">
            <a:spLocks noGrp="1"/>
          </p:cNvSpPr>
          <p:nvPr>
            <p:ph type="title"/>
          </p:nvPr>
        </p:nvSpPr>
        <p:spPr>
          <a:xfrm>
            <a:off x="235190" y="230188"/>
            <a:ext cx="7568960" cy="461111"/>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sz="32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8"/>
          <p:cNvSpPr txBox="1">
            <a:spLocks noGrp="1"/>
          </p:cNvSpPr>
          <p:nvPr>
            <p:ph type="body" idx="1"/>
          </p:nvPr>
        </p:nvSpPr>
        <p:spPr>
          <a:xfrm>
            <a:off x="457200" y="971550"/>
            <a:ext cx="8229600" cy="5194300"/>
          </a:xfrm>
          <a:prstGeom prst="rect">
            <a:avLst/>
          </a:prstGeom>
          <a:noFill/>
          <a:ln>
            <a:noFill/>
          </a:ln>
        </p:spPr>
        <p:txBody>
          <a:bodyPr spcFirstLastPara="1" wrap="square" lIns="0" tIns="0" rIns="0" bIns="0" anchor="t" anchorCtr="0">
            <a:normAutofit/>
          </a:bodyPr>
          <a:lstStyle>
            <a:lvl1pPr marL="457200" lvl="0" indent="-228600" algn="l">
              <a:spcBef>
                <a:spcPts val="480"/>
              </a:spcBef>
              <a:spcAft>
                <a:spcPts val="0"/>
              </a:spcAft>
              <a:buClr>
                <a:schemeClr val="dk1"/>
              </a:buClr>
              <a:buSzPts val="2400"/>
              <a:buFont typeface="Calibri"/>
              <a:buNone/>
              <a:defRPr sz="2400" b="1" cap="none"/>
            </a:lvl1pPr>
            <a:lvl2pPr marL="914400" lvl="1" indent="-228600" algn="l">
              <a:spcBef>
                <a:spcPts val="480"/>
              </a:spcBef>
              <a:spcAft>
                <a:spcPts val="0"/>
              </a:spcAft>
              <a:buClr>
                <a:schemeClr val="dk1"/>
              </a:buClr>
              <a:buSzPts val="2400"/>
              <a:buFont typeface="Calibri"/>
              <a:buNone/>
              <a:defRPr sz="2400"/>
            </a:lvl2pPr>
            <a:lvl3pPr marL="1371600" lvl="2" indent="-381000" algn="l">
              <a:spcBef>
                <a:spcPts val="480"/>
              </a:spcBef>
              <a:spcAft>
                <a:spcPts val="0"/>
              </a:spcAft>
              <a:buClr>
                <a:schemeClr val="dk1"/>
              </a:buClr>
              <a:buSzPts val="2400"/>
              <a:buFont typeface="Noto Sans Symbols"/>
              <a:buChar char="▪"/>
              <a:defRPr sz="2400"/>
            </a:lvl3pPr>
            <a:lvl4pPr marL="1828800" lvl="3" indent="-381000" algn="l">
              <a:spcBef>
                <a:spcPts val="480"/>
              </a:spcBef>
              <a:spcAft>
                <a:spcPts val="0"/>
              </a:spcAft>
              <a:buClr>
                <a:schemeClr val="dk1"/>
              </a:buClr>
              <a:buSzPts val="2400"/>
              <a:buFont typeface="Noto Sans Symbols"/>
              <a:buChar char="▪"/>
              <a:defRPr sz="2400"/>
            </a:lvl4pPr>
            <a:lvl5pPr marL="2286000" lvl="4" indent="-381000" algn="l">
              <a:spcBef>
                <a:spcPts val="480"/>
              </a:spcBef>
              <a:spcAft>
                <a:spcPts val="0"/>
              </a:spcAft>
              <a:buClr>
                <a:schemeClr val="dk1"/>
              </a:buClr>
              <a:buSzPts val="2400"/>
              <a:buFont typeface="Noto Sans Symbols"/>
              <a:buChar char="▪"/>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 name="Google Shape;48;p8"/>
          <p:cNvSpPr txBox="1">
            <a:spLocks noGrp="1"/>
          </p:cNvSpPr>
          <p:nvPr>
            <p:ph type="sldNum" idx="12"/>
          </p:nvPr>
        </p:nvSpPr>
        <p:spPr>
          <a:xfrm>
            <a:off x="8337550" y="6356350"/>
            <a:ext cx="349250" cy="171450"/>
          </a:xfrm>
          <a:prstGeom prst="rect">
            <a:avLst/>
          </a:prstGeom>
          <a:noFill/>
          <a:ln>
            <a:noFill/>
          </a:ln>
        </p:spPr>
        <p:txBody>
          <a:bodyPr spcFirstLastPara="1" wrap="square" lIns="0" tIns="0" rIns="0" bIns="0" anchor="t" anchorCtr="0">
            <a:noAutofit/>
          </a:bodyPr>
          <a:lstStyle>
            <a:lvl1pPr marL="0" marR="0" lvl="0" indent="0" algn="r">
              <a:spcBef>
                <a:spcPts val="0"/>
              </a:spcBef>
              <a:spcAft>
                <a:spcPts val="0"/>
              </a:spcAft>
              <a:buNone/>
              <a:defRPr sz="1000" b="0" i="0" u="none" strike="noStrike" cap="none">
                <a:solidFill>
                  <a:schemeClr val="dk1"/>
                </a:solidFill>
                <a:latin typeface="Calibri"/>
                <a:ea typeface="Calibri"/>
                <a:cs typeface="Calibri"/>
                <a:sym typeface="Calibri"/>
              </a:defRPr>
            </a:lvl1pPr>
            <a:lvl2pPr marL="0" marR="0" lvl="1" indent="0" algn="r">
              <a:spcBef>
                <a:spcPts val="0"/>
              </a:spcBef>
              <a:spcAft>
                <a:spcPts val="0"/>
              </a:spcAft>
              <a:buNone/>
              <a:defRPr sz="1000" b="0" i="0" u="none" strike="noStrike" cap="none">
                <a:solidFill>
                  <a:schemeClr val="dk1"/>
                </a:solidFill>
                <a:latin typeface="Calibri"/>
                <a:ea typeface="Calibri"/>
                <a:cs typeface="Calibri"/>
                <a:sym typeface="Calibri"/>
              </a:defRPr>
            </a:lvl2pPr>
            <a:lvl3pPr marL="0" marR="0" lvl="2" indent="0" algn="r">
              <a:spcBef>
                <a:spcPts val="0"/>
              </a:spcBef>
              <a:spcAft>
                <a:spcPts val="0"/>
              </a:spcAft>
              <a:buNone/>
              <a:defRPr sz="1000" b="0" i="0" u="none" strike="noStrike" cap="none">
                <a:solidFill>
                  <a:schemeClr val="dk1"/>
                </a:solidFill>
                <a:latin typeface="Calibri"/>
                <a:ea typeface="Calibri"/>
                <a:cs typeface="Calibri"/>
                <a:sym typeface="Calibri"/>
              </a:defRPr>
            </a:lvl3pPr>
            <a:lvl4pPr marL="0" marR="0" lvl="3" indent="0" algn="r">
              <a:spcBef>
                <a:spcPts val="0"/>
              </a:spcBef>
              <a:spcAft>
                <a:spcPts val="0"/>
              </a:spcAft>
              <a:buNone/>
              <a:defRPr sz="1000" b="0" i="0" u="none" strike="noStrike" cap="none">
                <a:solidFill>
                  <a:schemeClr val="dk1"/>
                </a:solidFill>
                <a:latin typeface="Calibri"/>
                <a:ea typeface="Calibri"/>
                <a:cs typeface="Calibri"/>
                <a:sym typeface="Calibri"/>
              </a:defRPr>
            </a:lvl4pPr>
            <a:lvl5pPr marL="0" marR="0" lvl="4" indent="0" algn="r">
              <a:spcBef>
                <a:spcPts val="0"/>
              </a:spcBef>
              <a:spcAft>
                <a:spcPts val="0"/>
              </a:spcAft>
              <a:buNone/>
              <a:defRPr sz="1000" b="0" i="0" u="none" strike="noStrike" cap="none">
                <a:solidFill>
                  <a:schemeClr val="dk1"/>
                </a:solidFill>
                <a:latin typeface="Calibri"/>
                <a:ea typeface="Calibri"/>
                <a:cs typeface="Calibri"/>
                <a:sym typeface="Calibri"/>
              </a:defRPr>
            </a:lvl5pPr>
            <a:lvl6pPr marL="0" marR="0" lvl="5" indent="0" algn="r">
              <a:spcBef>
                <a:spcPts val="0"/>
              </a:spcBef>
              <a:spcAft>
                <a:spcPts val="0"/>
              </a:spcAft>
              <a:buNone/>
              <a:defRPr sz="1000" b="0" i="0" u="none" strike="noStrike" cap="none">
                <a:solidFill>
                  <a:schemeClr val="dk1"/>
                </a:solidFill>
                <a:latin typeface="Calibri"/>
                <a:ea typeface="Calibri"/>
                <a:cs typeface="Calibri"/>
                <a:sym typeface="Calibri"/>
              </a:defRPr>
            </a:lvl6pPr>
            <a:lvl7pPr marL="0" marR="0" lvl="6" indent="0" algn="r">
              <a:spcBef>
                <a:spcPts val="0"/>
              </a:spcBef>
              <a:spcAft>
                <a:spcPts val="0"/>
              </a:spcAft>
              <a:buNone/>
              <a:defRPr sz="1000" b="0" i="0" u="none" strike="noStrike" cap="none">
                <a:solidFill>
                  <a:schemeClr val="dk1"/>
                </a:solidFill>
                <a:latin typeface="Calibri"/>
                <a:ea typeface="Calibri"/>
                <a:cs typeface="Calibri"/>
                <a:sym typeface="Calibri"/>
              </a:defRPr>
            </a:lvl7pPr>
            <a:lvl8pPr marL="0" marR="0" lvl="7" indent="0" algn="r">
              <a:spcBef>
                <a:spcPts val="0"/>
              </a:spcBef>
              <a:spcAft>
                <a:spcPts val="0"/>
              </a:spcAft>
              <a:buNone/>
              <a:defRPr sz="1000" b="0" i="0" u="none" strike="noStrike" cap="none">
                <a:solidFill>
                  <a:schemeClr val="dk1"/>
                </a:solidFill>
                <a:latin typeface="Calibri"/>
                <a:ea typeface="Calibri"/>
                <a:cs typeface="Calibri"/>
                <a:sym typeface="Calibri"/>
              </a:defRPr>
            </a:lvl8pPr>
            <a:lvl9pPr marL="0" marR="0" lvl="8" indent="0" algn="r">
              <a:spcBef>
                <a:spcPts val="0"/>
              </a:spcBef>
              <a:spcAft>
                <a:spcPts val="0"/>
              </a:spcAft>
              <a:buNone/>
              <a:defRPr sz="10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49"/>
        <p:cNvGrpSpPr/>
        <p:nvPr/>
      </p:nvGrpSpPr>
      <p:grpSpPr>
        <a:xfrm>
          <a:off x="0" y="0"/>
          <a:ext cx="0" cy="0"/>
          <a:chOff x="0" y="0"/>
          <a:chExt cx="0" cy="0"/>
        </a:xfrm>
      </p:grpSpPr>
      <p:sp>
        <p:nvSpPr>
          <p:cNvPr id="50" name="Google Shape;50;p9"/>
          <p:cNvSpPr/>
          <p:nvPr/>
        </p:nvSpPr>
        <p:spPr>
          <a:xfrm>
            <a:off x="234950" y="227013"/>
            <a:ext cx="6178550" cy="6397625"/>
          </a:xfrm>
          <a:prstGeom prst="rect">
            <a:avLst/>
          </a:prstGeom>
          <a:solidFill>
            <a:srgbClr val="D984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1" name="Google Shape;51;p9" descr="S:\secretary\communications\Logo Library\DHHR Bureau logos\DHHR_2013_BPH_Version3.jpg"/>
          <p:cNvPicPr preferRelativeResize="0"/>
          <p:nvPr/>
        </p:nvPicPr>
        <p:blipFill rotWithShape="1">
          <a:blip r:embed="rId2">
            <a:alphaModFix/>
          </a:blip>
          <a:srcRect/>
          <a:stretch/>
        </p:blipFill>
        <p:spPr>
          <a:xfrm>
            <a:off x="7086600" y="5305425"/>
            <a:ext cx="1597025" cy="914400"/>
          </a:xfrm>
          <a:prstGeom prst="rect">
            <a:avLst/>
          </a:prstGeom>
          <a:noFill/>
          <a:ln>
            <a:noFill/>
          </a:ln>
        </p:spPr>
      </p:pic>
      <p:sp>
        <p:nvSpPr>
          <p:cNvPr id="52" name="Google Shape;52;p9"/>
          <p:cNvSpPr txBox="1">
            <a:spLocks noGrp="1"/>
          </p:cNvSpPr>
          <p:nvPr>
            <p:ph type="ctrTitle"/>
          </p:nvPr>
        </p:nvSpPr>
        <p:spPr>
          <a:xfrm>
            <a:off x="673100" y="2625725"/>
            <a:ext cx="5334000" cy="600075"/>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sz="32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 name="Google Shape;53;p9"/>
          <p:cNvSpPr txBox="1">
            <a:spLocks noGrp="1"/>
          </p:cNvSpPr>
          <p:nvPr>
            <p:ph type="subTitle" idx="1"/>
          </p:nvPr>
        </p:nvSpPr>
        <p:spPr>
          <a:xfrm>
            <a:off x="673100" y="3225800"/>
            <a:ext cx="5334000" cy="1028700"/>
          </a:xfrm>
          <a:prstGeom prst="rect">
            <a:avLst/>
          </a:prstGeom>
          <a:noFill/>
          <a:ln>
            <a:noFill/>
          </a:ln>
        </p:spPr>
        <p:txBody>
          <a:bodyPr spcFirstLastPara="1" wrap="square" lIns="0" tIns="0" rIns="0" bIns="0" anchor="t" anchorCtr="0">
            <a:noAutofit/>
          </a:bodyPr>
          <a:lstStyle>
            <a:lvl1pPr lvl="0" algn="ctr">
              <a:lnSpc>
                <a:spcPct val="90909"/>
              </a:lnSpc>
              <a:spcBef>
                <a:spcPts val="0"/>
              </a:spcBef>
              <a:spcAft>
                <a:spcPts val="0"/>
              </a:spcAft>
              <a:buClr>
                <a:schemeClr val="lt1"/>
              </a:buClr>
              <a:buSzPts val="4400"/>
              <a:buNone/>
              <a:defRPr sz="4400" b="1" i="0"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4" name="Google Shape;54;p9"/>
          <p:cNvSpPr>
            <a:spLocks noGrp="1"/>
          </p:cNvSpPr>
          <p:nvPr>
            <p:ph type="pic" idx="2"/>
          </p:nvPr>
        </p:nvSpPr>
        <p:spPr>
          <a:xfrm>
            <a:off x="6457950" y="227358"/>
            <a:ext cx="1447800" cy="960091"/>
          </a:xfrm>
          <a:prstGeom prst="rect">
            <a:avLst/>
          </a:prstGeom>
          <a:noFill/>
          <a:ln>
            <a:noFill/>
          </a:ln>
        </p:spPr>
      </p:sp>
      <p:sp>
        <p:nvSpPr>
          <p:cNvPr id="55" name="Google Shape;55;p9"/>
          <p:cNvSpPr>
            <a:spLocks noGrp="1"/>
          </p:cNvSpPr>
          <p:nvPr>
            <p:ph type="pic" idx="3"/>
          </p:nvPr>
        </p:nvSpPr>
        <p:spPr>
          <a:xfrm>
            <a:off x="7950200" y="227359"/>
            <a:ext cx="965200" cy="960090"/>
          </a:xfrm>
          <a:prstGeom prst="rect">
            <a:avLst/>
          </a:prstGeom>
          <a:noFill/>
          <a:ln>
            <a:noFill/>
          </a:ln>
        </p:spPr>
      </p:sp>
      <p:sp>
        <p:nvSpPr>
          <p:cNvPr id="56" name="Google Shape;56;p9"/>
          <p:cNvSpPr>
            <a:spLocks noGrp="1"/>
          </p:cNvSpPr>
          <p:nvPr>
            <p:ph type="pic" idx="4"/>
          </p:nvPr>
        </p:nvSpPr>
        <p:spPr>
          <a:xfrm>
            <a:off x="6457949" y="1227666"/>
            <a:ext cx="2457451" cy="2311400"/>
          </a:xfrm>
          <a:prstGeom prst="rect">
            <a:avLst/>
          </a:prstGeom>
          <a:noFill/>
          <a:ln>
            <a:noFill/>
          </a:ln>
        </p:spPr>
      </p:sp>
      <p:sp>
        <p:nvSpPr>
          <p:cNvPr id="57" name="Google Shape;57;p9"/>
          <p:cNvSpPr>
            <a:spLocks noGrp="1"/>
          </p:cNvSpPr>
          <p:nvPr>
            <p:ph type="pic" idx="5"/>
          </p:nvPr>
        </p:nvSpPr>
        <p:spPr>
          <a:xfrm>
            <a:off x="6457950" y="3580869"/>
            <a:ext cx="2457450" cy="1143530"/>
          </a:xfrm>
          <a:prstGeom prst="rect">
            <a:avLst/>
          </a:prstGeom>
          <a:noFill/>
          <a:ln>
            <a:noFill/>
          </a:ln>
        </p:spPr>
      </p:sp>
      <p:sp>
        <p:nvSpPr>
          <p:cNvPr id="58" name="Google Shape;58;p9"/>
          <p:cNvSpPr txBox="1">
            <a:spLocks noGrp="1"/>
          </p:cNvSpPr>
          <p:nvPr>
            <p:ph type="ftr" idx="11"/>
          </p:nvPr>
        </p:nvSpPr>
        <p:spPr>
          <a:xfrm>
            <a:off x="673100" y="5672138"/>
            <a:ext cx="5334000" cy="365125"/>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sz="16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9"/>
        <p:cNvGrpSpPr/>
        <p:nvPr/>
      </p:nvGrpSpPr>
      <p:grpSpPr>
        <a:xfrm>
          <a:off x="0" y="0"/>
          <a:ext cx="0" cy="0"/>
          <a:chOff x="0" y="0"/>
          <a:chExt cx="0" cy="0"/>
        </a:xfrm>
      </p:grpSpPr>
      <p:sp>
        <p:nvSpPr>
          <p:cNvPr id="60" name="Google Shape;60;p10"/>
          <p:cNvSpPr/>
          <p:nvPr/>
        </p:nvSpPr>
        <p:spPr>
          <a:xfrm>
            <a:off x="234950" y="850900"/>
            <a:ext cx="8686800" cy="5803900"/>
          </a:xfrm>
          <a:prstGeom prst="rect">
            <a:avLst/>
          </a:prstGeom>
          <a:solidFill>
            <a:srgbClr val="FFFDE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1" name="Google Shape;61;p10"/>
          <p:cNvSpPr/>
          <p:nvPr/>
        </p:nvSpPr>
        <p:spPr>
          <a:xfrm>
            <a:off x="234950" y="223838"/>
            <a:ext cx="7594600" cy="511175"/>
          </a:xfrm>
          <a:prstGeom prst="rect">
            <a:avLst/>
          </a:prstGeom>
          <a:solidFill>
            <a:srgbClr val="D984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2" name="Google Shape;62;p10" descr="S:\secretary\communications\Logo Library\DHHR Bureau logos\DHHR_2013_BPH_Version3.jpg"/>
          <p:cNvPicPr preferRelativeResize="0"/>
          <p:nvPr/>
        </p:nvPicPr>
        <p:blipFill rotWithShape="1">
          <a:blip r:embed="rId2">
            <a:alphaModFix/>
          </a:blip>
          <a:srcRect/>
          <a:stretch/>
        </p:blipFill>
        <p:spPr>
          <a:xfrm>
            <a:off x="7981950" y="188913"/>
            <a:ext cx="1012825" cy="581025"/>
          </a:xfrm>
          <a:prstGeom prst="rect">
            <a:avLst/>
          </a:prstGeom>
          <a:noFill/>
          <a:ln>
            <a:noFill/>
          </a:ln>
        </p:spPr>
      </p:pic>
      <p:sp>
        <p:nvSpPr>
          <p:cNvPr id="63" name="Google Shape;63;p10"/>
          <p:cNvSpPr txBox="1">
            <a:spLocks noGrp="1"/>
          </p:cNvSpPr>
          <p:nvPr>
            <p:ph type="title"/>
          </p:nvPr>
        </p:nvSpPr>
        <p:spPr>
          <a:xfrm>
            <a:off x="235190" y="230188"/>
            <a:ext cx="7568960" cy="461111"/>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sz="32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10"/>
          <p:cNvSpPr txBox="1">
            <a:spLocks noGrp="1"/>
          </p:cNvSpPr>
          <p:nvPr>
            <p:ph type="body" idx="1"/>
          </p:nvPr>
        </p:nvSpPr>
        <p:spPr>
          <a:xfrm>
            <a:off x="457200" y="971550"/>
            <a:ext cx="8229600" cy="5194300"/>
          </a:xfrm>
          <a:prstGeom prst="rect">
            <a:avLst/>
          </a:prstGeom>
          <a:noFill/>
          <a:ln>
            <a:noFill/>
          </a:ln>
        </p:spPr>
        <p:txBody>
          <a:bodyPr spcFirstLastPara="1" wrap="square" lIns="0" tIns="0" rIns="0" bIns="0" anchor="t" anchorCtr="0">
            <a:normAutofit/>
          </a:bodyPr>
          <a:lstStyle>
            <a:lvl1pPr marL="457200" lvl="0" indent="-228600" algn="l">
              <a:spcBef>
                <a:spcPts val="480"/>
              </a:spcBef>
              <a:spcAft>
                <a:spcPts val="0"/>
              </a:spcAft>
              <a:buClr>
                <a:schemeClr val="dk1"/>
              </a:buClr>
              <a:buSzPts val="2400"/>
              <a:buFont typeface="Calibri"/>
              <a:buNone/>
              <a:defRPr sz="2400" b="1" cap="none"/>
            </a:lvl1pPr>
            <a:lvl2pPr marL="914400" lvl="1" indent="-228600" algn="l">
              <a:spcBef>
                <a:spcPts val="480"/>
              </a:spcBef>
              <a:spcAft>
                <a:spcPts val="0"/>
              </a:spcAft>
              <a:buClr>
                <a:schemeClr val="dk1"/>
              </a:buClr>
              <a:buSzPts val="2400"/>
              <a:buFont typeface="Calibri"/>
              <a:buNone/>
              <a:defRPr sz="2400"/>
            </a:lvl2pPr>
            <a:lvl3pPr marL="1371600" lvl="2" indent="-381000" algn="l">
              <a:spcBef>
                <a:spcPts val="480"/>
              </a:spcBef>
              <a:spcAft>
                <a:spcPts val="0"/>
              </a:spcAft>
              <a:buClr>
                <a:schemeClr val="dk1"/>
              </a:buClr>
              <a:buSzPts val="2400"/>
              <a:buFont typeface="Noto Sans Symbols"/>
              <a:buChar char="▪"/>
              <a:defRPr sz="2400"/>
            </a:lvl3pPr>
            <a:lvl4pPr marL="1828800" lvl="3" indent="-381000" algn="l">
              <a:spcBef>
                <a:spcPts val="480"/>
              </a:spcBef>
              <a:spcAft>
                <a:spcPts val="0"/>
              </a:spcAft>
              <a:buClr>
                <a:schemeClr val="dk1"/>
              </a:buClr>
              <a:buSzPts val="2400"/>
              <a:buFont typeface="Noto Sans Symbols"/>
              <a:buChar char="▪"/>
              <a:defRPr sz="2400"/>
            </a:lvl4pPr>
            <a:lvl5pPr marL="2286000" lvl="4" indent="-381000" algn="l">
              <a:spcBef>
                <a:spcPts val="480"/>
              </a:spcBef>
              <a:spcAft>
                <a:spcPts val="0"/>
              </a:spcAft>
              <a:buClr>
                <a:schemeClr val="dk1"/>
              </a:buClr>
              <a:buSzPts val="2400"/>
              <a:buFont typeface="Noto Sans Symbols"/>
              <a:buChar char="▪"/>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5" name="Google Shape;65;p10"/>
          <p:cNvSpPr txBox="1">
            <a:spLocks noGrp="1"/>
          </p:cNvSpPr>
          <p:nvPr>
            <p:ph type="sldNum" idx="12"/>
          </p:nvPr>
        </p:nvSpPr>
        <p:spPr>
          <a:xfrm>
            <a:off x="8337550" y="6356350"/>
            <a:ext cx="349250" cy="171450"/>
          </a:xfrm>
          <a:prstGeom prst="rect">
            <a:avLst/>
          </a:prstGeom>
          <a:noFill/>
          <a:ln>
            <a:noFill/>
          </a:ln>
        </p:spPr>
        <p:txBody>
          <a:bodyPr spcFirstLastPara="1" wrap="square" lIns="0" tIns="0" rIns="0" bIns="0" anchor="t" anchorCtr="0">
            <a:noAutofit/>
          </a:bodyPr>
          <a:lstStyle>
            <a:lvl1pPr marL="0" marR="0" lvl="0" indent="0" algn="r">
              <a:spcBef>
                <a:spcPts val="0"/>
              </a:spcBef>
              <a:spcAft>
                <a:spcPts val="0"/>
              </a:spcAft>
              <a:buNone/>
              <a:defRPr sz="1000" b="0" i="0" u="none" strike="noStrike" cap="none">
                <a:solidFill>
                  <a:schemeClr val="dk1"/>
                </a:solidFill>
                <a:latin typeface="Calibri"/>
                <a:ea typeface="Calibri"/>
                <a:cs typeface="Calibri"/>
                <a:sym typeface="Calibri"/>
              </a:defRPr>
            </a:lvl1pPr>
            <a:lvl2pPr marL="0" marR="0" lvl="1" indent="0" algn="r">
              <a:spcBef>
                <a:spcPts val="0"/>
              </a:spcBef>
              <a:spcAft>
                <a:spcPts val="0"/>
              </a:spcAft>
              <a:buNone/>
              <a:defRPr sz="1000" b="0" i="0" u="none" strike="noStrike" cap="none">
                <a:solidFill>
                  <a:schemeClr val="dk1"/>
                </a:solidFill>
                <a:latin typeface="Calibri"/>
                <a:ea typeface="Calibri"/>
                <a:cs typeface="Calibri"/>
                <a:sym typeface="Calibri"/>
              </a:defRPr>
            </a:lvl2pPr>
            <a:lvl3pPr marL="0" marR="0" lvl="2" indent="0" algn="r">
              <a:spcBef>
                <a:spcPts val="0"/>
              </a:spcBef>
              <a:spcAft>
                <a:spcPts val="0"/>
              </a:spcAft>
              <a:buNone/>
              <a:defRPr sz="1000" b="0" i="0" u="none" strike="noStrike" cap="none">
                <a:solidFill>
                  <a:schemeClr val="dk1"/>
                </a:solidFill>
                <a:latin typeface="Calibri"/>
                <a:ea typeface="Calibri"/>
                <a:cs typeface="Calibri"/>
                <a:sym typeface="Calibri"/>
              </a:defRPr>
            </a:lvl3pPr>
            <a:lvl4pPr marL="0" marR="0" lvl="3" indent="0" algn="r">
              <a:spcBef>
                <a:spcPts val="0"/>
              </a:spcBef>
              <a:spcAft>
                <a:spcPts val="0"/>
              </a:spcAft>
              <a:buNone/>
              <a:defRPr sz="1000" b="0" i="0" u="none" strike="noStrike" cap="none">
                <a:solidFill>
                  <a:schemeClr val="dk1"/>
                </a:solidFill>
                <a:latin typeface="Calibri"/>
                <a:ea typeface="Calibri"/>
                <a:cs typeface="Calibri"/>
                <a:sym typeface="Calibri"/>
              </a:defRPr>
            </a:lvl4pPr>
            <a:lvl5pPr marL="0" marR="0" lvl="4" indent="0" algn="r">
              <a:spcBef>
                <a:spcPts val="0"/>
              </a:spcBef>
              <a:spcAft>
                <a:spcPts val="0"/>
              </a:spcAft>
              <a:buNone/>
              <a:defRPr sz="1000" b="0" i="0" u="none" strike="noStrike" cap="none">
                <a:solidFill>
                  <a:schemeClr val="dk1"/>
                </a:solidFill>
                <a:latin typeface="Calibri"/>
                <a:ea typeface="Calibri"/>
                <a:cs typeface="Calibri"/>
                <a:sym typeface="Calibri"/>
              </a:defRPr>
            </a:lvl5pPr>
            <a:lvl6pPr marL="0" marR="0" lvl="5" indent="0" algn="r">
              <a:spcBef>
                <a:spcPts val="0"/>
              </a:spcBef>
              <a:spcAft>
                <a:spcPts val="0"/>
              </a:spcAft>
              <a:buNone/>
              <a:defRPr sz="1000" b="0" i="0" u="none" strike="noStrike" cap="none">
                <a:solidFill>
                  <a:schemeClr val="dk1"/>
                </a:solidFill>
                <a:latin typeface="Calibri"/>
                <a:ea typeface="Calibri"/>
                <a:cs typeface="Calibri"/>
                <a:sym typeface="Calibri"/>
              </a:defRPr>
            </a:lvl6pPr>
            <a:lvl7pPr marL="0" marR="0" lvl="6" indent="0" algn="r">
              <a:spcBef>
                <a:spcPts val="0"/>
              </a:spcBef>
              <a:spcAft>
                <a:spcPts val="0"/>
              </a:spcAft>
              <a:buNone/>
              <a:defRPr sz="1000" b="0" i="0" u="none" strike="noStrike" cap="none">
                <a:solidFill>
                  <a:schemeClr val="dk1"/>
                </a:solidFill>
                <a:latin typeface="Calibri"/>
                <a:ea typeface="Calibri"/>
                <a:cs typeface="Calibri"/>
                <a:sym typeface="Calibri"/>
              </a:defRPr>
            </a:lvl7pPr>
            <a:lvl8pPr marL="0" marR="0" lvl="7" indent="0" algn="r">
              <a:spcBef>
                <a:spcPts val="0"/>
              </a:spcBef>
              <a:spcAft>
                <a:spcPts val="0"/>
              </a:spcAft>
              <a:buNone/>
              <a:defRPr sz="1000" b="0" i="0" u="none" strike="noStrike" cap="none">
                <a:solidFill>
                  <a:schemeClr val="dk1"/>
                </a:solidFill>
                <a:latin typeface="Calibri"/>
                <a:ea typeface="Calibri"/>
                <a:cs typeface="Calibri"/>
                <a:sym typeface="Calibri"/>
              </a:defRPr>
            </a:lvl8pPr>
            <a:lvl9pPr marL="0" marR="0" lvl="8" indent="0" algn="r">
              <a:spcBef>
                <a:spcPts val="0"/>
              </a:spcBef>
              <a:spcAft>
                <a:spcPts val="0"/>
              </a:spcAft>
              <a:buNone/>
              <a:defRPr sz="10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6"/>
        <p:cNvGrpSpPr/>
        <p:nvPr/>
      </p:nvGrpSpPr>
      <p:grpSpPr>
        <a:xfrm>
          <a:off x="0" y="0"/>
          <a:ext cx="0" cy="0"/>
          <a:chOff x="0" y="0"/>
          <a:chExt cx="0" cy="0"/>
        </a:xfrm>
      </p:grpSpPr>
      <p:sp>
        <p:nvSpPr>
          <p:cNvPr id="67" name="Google Shape;67;p11"/>
          <p:cNvSpPr/>
          <p:nvPr/>
        </p:nvSpPr>
        <p:spPr>
          <a:xfrm>
            <a:off x="234950" y="227013"/>
            <a:ext cx="6178550" cy="6397625"/>
          </a:xfrm>
          <a:prstGeom prst="rect">
            <a:avLst/>
          </a:prstGeom>
          <a:solidFill>
            <a:srgbClr val="DBAA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8" name="Google Shape;68;p11" descr="S:\secretary\communications\Logo Library\DHHR Bureau logos\DHHR_2013_BPH_Version3.jpg"/>
          <p:cNvPicPr preferRelativeResize="0"/>
          <p:nvPr/>
        </p:nvPicPr>
        <p:blipFill rotWithShape="1">
          <a:blip r:embed="rId2">
            <a:alphaModFix/>
          </a:blip>
          <a:srcRect/>
          <a:stretch/>
        </p:blipFill>
        <p:spPr>
          <a:xfrm>
            <a:off x="7086600" y="5305425"/>
            <a:ext cx="1597025" cy="914400"/>
          </a:xfrm>
          <a:prstGeom prst="rect">
            <a:avLst/>
          </a:prstGeom>
          <a:noFill/>
          <a:ln>
            <a:noFill/>
          </a:ln>
        </p:spPr>
      </p:pic>
      <p:sp>
        <p:nvSpPr>
          <p:cNvPr id="69" name="Google Shape;69;p11"/>
          <p:cNvSpPr txBox="1">
            <a:spLocks noGrp="1"/>
          </p:cNvSpPr>
          <p:nvPr>
            <p:ph type="ctrTitle"/>
          </p:nvPr>
        </p:nvSpPr>
        <p:spPr>
          <a:xfrm>
            <a:off x="673100" y="2625725"/>
            <a:ext cx="5334000" cy="600075"/>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sz="32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 name="Google Shape;70;p11"/>
          <p:cNvSpPr txBox="1">
            <a:spLocks noGrp="1"/>
          </p:cNvSpPr>
          <p:nvPr>
            <p:ph type="subTitle" idx="1"/>
          </p:nvPr>
        </p:nvSpPr>
        <p:spPr>
          <a:xfrm>
            <a:off x="673100" y="3225800"/>
            <a:ext cx="5334000" cy="1028700"/>
          </a:xfrm>
          <a:prstGeom prst="rect">
            <a:avLst/>
          </a:prstGeom>
          <a:noFill/>
          <a:ln>
            <a:noFill/>
          </a:ln>
        </p:spPr>
        <p:txBody>
          <a:bodyPr spcFirstLastPara="1" wrap="square" lIns="0" tIns="0" rIns="0" bIns="0" anchor="t" anchorCtr="0">
            <a:noAutofit/>
          </a:bodyPr>
          <a:lstStyle>
            <a:lvl1pPr lvl="0" algn="ctr">
              <a:lnSpc>
                <a:spcPct val="90909"/>
              </a:lnSpc>
              <a:spcBef>
                <a:spcPts val="0"/>
              </a:spcBef>
              <a:spcAft>
                <a:spcPts val="0"/>
              </a:spcAft>
              <a:buClr>
                <a:schemeClr val="lt1"/>
              </a:buClr>
              <a:buSzPts val="4400"/>
              <a:buNone/>
              <a:defRPr sz="4400" b="1" i="0"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71" name="Google Shape;71;p11"/>
          <p:cNvSpPr>
            <a:spLocks noGrp="1"/>
          </p:cNvSpPr>
          <p:nvPr>
            <p:ph type="pic" idx="2"/>
          </p:nvPr>
        </p:nvSpPr>
        <p:spPr>
          <a:xfrm>
            <a:off x="6457950" y="227358"/>
            <a:ext cx="1447800" cy="960091"/>
          </a:xfrm>
          <a:prstGeom prst="rect">
            <a:avLst/>
          </a:prstGeom>
          <a:noFill/>
          <a:ln>
            <a:noFill/>
          </a:ln>
        </p:spPr>
      </p:sp>
      <p:sp>
        <p:nvSpPr>
          <p:cNvPr id="72" name="Google Shape;72;p11"/>
          <p:cNvSpPr>
            <a:spLocks noGrp="1"/>
          </p:cNvSpPr>
          <p:nvPr>
            <p:ph type="pic" idx="3"/>
          </p:nvPr>
        </p:nvSpPr>
        <p:spPr>
          <a:xfrm>
            <a:off x="7950200" y="227359"/>
            <a:ext cx="965200" cy="960090"/>
          </a:xfrm>
          <a:prstGeom prst="rect">
            <a:avLst/>
          </a:prstGeom>
          <a:noFill/>
          <a:ln>
            <a:noFill/>
          </a:ln>
        </p:spPr>
      </p:sp>
      <p:sp>
        <p:nvSpPr>
          <p:cNvPr id="73" name="Google Shape;73;p11"/>
          <p:cNvSpPr>
            <a:spLocks noGrp="1"/>
          </p:cNvSpPr>
          <p:nvPr>
            <p:ph type="pic" idx="4"/>
          </p:nvPr>
        </p:nvSpPr>
        <p:spPr>
          <a:xfrm>
            <a:off x="6457949" y="1227666"/>
            <a:ext cx="2457451" cy="2311400"/>
          </a:xfrm>
          <a:prstGeom prst="rect">
            <a:avLst/>
          </a:prstGeom>
          <a:noFill/>
          <a:ln>
            <a:noFill/>
          </a:ln>
        </p:spPr>
      </p:sp>
      <p:sp>
        <p:nvSpPr>
          <p:cNvPr id="74" name="Google Shape;74;p11"/>
          <p:cNvSpPr>
            <a:spLocks noGrp="1"/>
          </p:cNvSpPr>
          <p:nvPr>
            <p:ph type="pic" idx="5"/>
          </p:nvPr>
        </p:nvSpPr>
        <p:spPr>
          <a:xfrm>
            <a:off x="6457950" y="3580869"/>
            <a:ext cx="2457450" cy="1143530"/>
          </a:xfrm>
          <a:prstGeom prst="rect">
            <a:avLst/>
          </a:prstGeom>
          <a:noFill/>
          <a:ln>
            <a:noFill/>
          </a:ln>
        </p:spPr>
      </p:sp>
      <p:sp>
        <p:nvSpPr>
          <p:cNvPr id="75" name="Google Shape;75;p11"/>
          <p:cNvSpPr txBox="1">
            <a:spLocks noGrp="1"/>
          </p:cNvSpPr>
          <p:nvPr>
            <p:ph type="ftr" idx="11"/>
          </p:nvPr>
        </p:nvSpPr>
        <p:spPr>
          <a:xfrm>
            <a:off x="673100" y="5672138"/>
            <a:ext cx="5334000" cy="365125"/>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sz="16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76"/>
        <p:cNvGrpSpPr/>
        <p:nvPr/>
      </p:nvGrpSpPr>
      <p:grpSpPr>
        <a:xfrm>
          <a:off x="0" y="0"/>
          <a:ext cx="0" cy="0"/>
          <a:chOff x="0" y="0"/>
          <a:chExt cx="0" cy="0"/>
        </a:xfrm>
      </p:grpSpPr>
      <p:sp>
        <p:nvSpPr>
          <p:cNvPr id="77" name="Google Shape;77;p12"/>
          <p:cNvSpPr/>
          <p:nvPr/>
        </p:nvSpPr>
        <p:spPr>
          <a:xfrm>
            <a:off x="234950" y="850900"/>
            <a:ext cx="8686800" cy="5803900"/>
          </a:xfrm>
          <a:prstGeom prst="rect">
            <a:avLst/>
          </a:prstGeom>
          <a:solidFill>
            <a:srgbClr val="FFFDE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8" name="Google Shape;78;p12"/>
          <p:cNvSpPr/>
          <p:nvPr/>
        </p:nvSpPr>
        <p:spPr>
          <a:xfrm>
            <a:off x="234950" y="223838"/>
            <a:ext cx="7594600" cy="511175"/>
          </a:xfrm>
          <a:prstGeom prst="rect">
            <a:avLst/>
          </a:prstGeom>
          <a:solidFill>
            <a:srgbClr val="DBAA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79" name="Google Shape;79;p12" descr="S:\secretary\communications\Logo Library\DHHR Bureau logos\DHHR_2013_BPH_Version3.jpg"/>
          <p:cNvPicPr preferRelativeResize="0"/>
          <p:nvPr/>
        </p:nvPicPr>
        <p:blipFill rotWithShape="1">
          <a:blip r:embed="rId2">
            <a:alphaModFix/>
          </a:blip>
          <a:srcRect/>
          <a:stretch/>
        </p:blipFill>
        <p:spPr>
          <a:xfrm>
            <a:off x="7924800" y="188913"/>
            <a:ext cx="1012825" cy="581025"/>
          </a:xfrm>
          <a:prstGeom prst="rect">
            <a:avLst/>
          </a:prstGeom>
          <a:noFill/>
          <a:ln>
            <a:noFill/>
          </a:ln>
        </p:spPr>
      </p:pic>
      <p:sp>
        <p:nvSpPr>
          <p:cNvPr id="80" name="Google Shape;80;p12"/>
          <p:cNvSpPr txBox="1">
            <a:spLocks noGrp="1"/>
          </p:cNvSpPr>
          <p:nvPr>
            <p:ph type="title"/>
          </p:nvPr>
        </p:nvSpPr>
        <p:spPr>
          <a:xfrm>
            <a:off x="235190" y="230188"/>
            <a:ext cx="7568960" cy="461111"/>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sz="32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1" name="Google Shape;81;p12"/>
          <p:cNvSpPr txBox="1">
            <a:spLocks noGrp="1"/>
          </p:cNvSpPr>
          <p:nvPr>
            <p:ph type="body" idx="1"/>
          </p:nvPr>
        </p:nvSpPr>
        <p:spPr>
          <a:xfrm>
            <a:off x="457200" y="971550"/>
            <a:ext cx="8229600" cy="5194300"/>
          </a:xfrm>
          <a:prstGeom prst="rect">
            <a:avLst/>
          </a:prstGeom>
          <a:noFill/>
          <a:ln>
            <a:noFill/>
          </a:ln>
        </p:spPr>
        <p:txBody>
          <a:bodyPr spcFirstLastPara="1" wrap="square" lIns="0" tIns="0" rIns="0" bIns="0" anchor="t" anchorCtr="0">
            <a:normAutofit/>
          </a:bodyPr>
          <a:lstStyle>
            <a:lvl1pPr marL="457200" lvl="0" indent="-228600" algn="l">
              <a:spcBef>
                <a:spcPts val="480"/>
              </a:spcBef>
              <a:spcAft>
                <a:spcPts val="0"/>
              </a:spcAft>
              <a:buClr>
                <a:schemeClr val="dk1"/>
              </a:buClr>
              <a:buSzPts val="2400"/>
              <a:buFont typeface="Calibri"/>
              <a:buNone/>
              <a:defRPr sz="2400" b="1" cap="none"/>
            </a:lvl1pPr>
            <a:lvl2pPr marL="914400" lvl="1" indent="-228600" algn="l">
              <a:spcBef>
                <a:spcPts val="480"/>
              </a:spcBef>
              <a:spcAft>
                <a:spcPts val="0"/>
              </a:spcAft>
              <a:buClr>
                <a:schemeClr val="dk1"/>
              </a:buClr>
              <a:buSzPts val="2400"/>
              <a:buFont typeface="Calibri"/>
              <a:buNone/>
              <a:defRPr sz="2400"/>
            </a:lvl2pPr>
            <a:lvl3pPr marL="1371600" lvl="2" indent="-381000" algn="l">
              <a:spcBef>
                <a:spcPts val="480"/>
              </a:spcBef>
              <a:spcAft>
                <a:spcPts val="0"/>
              </a:spcAft>
              <a:buClr>
                <a:schemeClr val="dk1"/>
              </a:buClr>
              <a:buSzPts val="2400"/>
              <a:buFont typeface="Noto Sans Symbols"/>
              <a:buChar char="▪"/>
              <a:defRPr sz="2400"/>
            </a:lvl3pPr>
            <a:lvl4pPr marL="1828800" lvl="3" indent="-381000" algn="l">
              <a:spcBef>
                <a:spcPts val="480"/>
              </a:spcBef>
              <a:spcAft>
                <a:spcPts val="0"/>
              </a:spcAft>
              <a:buClr>
                <a:schemeClr val="dk1"/>
              </a:buClr>
              <a:buSzPts val="2400"/>
              <a:buFont typeface="Noto Sans Symbols"/>
              <a:buChar char="▪"/>
              <a:defRPr sz="2400"/>
            </a:lvl4pPr>
            <a:lvl5pPr marL="2286000" lvl="4" indent="-381000" algn="l">
              <a:spcBef>
                <a:spcPts val="480"/>
              </a:spcBef>
              <a:spcAft>
                <a:spcPts val="0"/>
              </a:spcAft>
              <a:buClr>
                <a:schemeClr val="dk1"/>
              </a:buClr>
              <a:buSzPts val="2400"/>
              <a:buFont typeface="Noto Sans Symbols"/>
              <a:buChar char="▪"/>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2"/>
          <p:cNvSpPr txBox="1">
            <a:spLocks noGrp="1"/>
          </p:cNvSpPr>
          <p:nvPr>
            <p:ph type="sldNum" idx="12"/>
          </p:nvPr>
        </p:nvSpPr>
        <p:spPr>
          <a:xfrm>
            <a:off x="8337550" y="6356350"/>
            <a:ext cx="349250" cy="171450"/>
          </a:xfrm>
          <a:prstGeom prst="rect">
            <a:avLst/>
          </a:prstGeom>
          <a:noFill/>
          <a:ln>
            <a:noFill/>
          </a:ln>
        </p:spPr>
        <p:txBody>
          <a:bodyPr spcFirstLastPara="1" wrap="square" lIns="0" tIns="0" rIns="0" bIns="0" anchor="t" anchorCtr="0">
            <a:noAutofit/>
          </a:bodyPr>
          <a:lstStyle>
            <a:lvl1pPr marL="0" marR="0" lvl="0" indent="0" algn="r">
              <a:spcBef>
                <a:spcPts val="0"/>
              </a:spcBef>
              <a:spcAft>
                <a:spcPts val="0"/>
              </a:spcAft>
              <a:buNone/>
              <a:defRPr sz="1000" b="0" i="0" u="none" strike="noStrike" cap="none">
                <a:solidFill>
                  <a:schemeClr val="dk1"/>
                </a:solidFill>
                <a:latin typeface="Calibri"/>
                <a:ea typeface="Calibri"/>
                <a:cs typeface="Calibri"/>
                <a:sym typeface="Calibri"/>
              </a:defRPr>
            </a:lvl1pPr>
            <a:lvl2pPr marL="0" marR="0" lvl="1" indent="0" algn="r">
              <a:spcBef>
                <a:spcPts val="0"/>
              </a:spcBef>
              <a:spcAft>
                <a:spcPts val="0"/>
              </a:spcAft>
              <a:buNone/>
              <a:defRPr sz="1000" b="0" i="0" u="none" strike="noStrike" cap="none">
                <a:solidFill>
                  <a:schemeClr val="dk1"/>
                </a:solidFill>
                <a:latin typeface="Calibri"/>
                <a:ea typeface="Calibri"/>
                <a:cs typeface="Calibri"/>
                <a:sym typeface="Calibri"/>
              </a:defRPr>
            </a:lvl2pPr>
            <a:lvl3pPr marL="0" marR="0" lvl="2" indent="0" algn="r">
              <a:spcBef>
                <a:spcPts val="0"/>
              </a:spcBef>
              <a:spcAft>
                <a:spcPts val="0"/>
              </a:spcAft>
              <a:buNone/>
              <a:defRPr sz="1000" b="0" i="0" u="none" strike="noStrike" cap="none">
                <a:solidFill>
                  <a:schemeClr val="dk1"/>
                </a:solidFill>
                <a:latin typeface="Calibri"/>
                <a:ea typeface="Calibri"/>
                <a:cs typeface="Calibri"/>
                <a:sym typeface="Calibri"/>
              </a:defRPr>
            </a:lvl3pPr>
            <a:lvl4pPr marL="0" marR="0" lvl="3" indent="0" algn="r">
              <a:spcBef>
                <a:spcPts val="0"/>
              </a:spcBef>
              <a:spcAft>
                <a:spcPts val="0"/>
              </a:spcAft>
              <a:buNone/>
              <a:defRPr sz="1000" b="0" i="0" u="none" strike="noStrike" cap="none">
                <a:solidFill>
                  <a:schemeClr val="dk1"/>
                </a:solidFill>
                <a:latin typeface="Calibri"/>
                <a:ea typeface="Calibri"/>
                <a:cs typeface="Calibri"/>
                <a:sym typeface="Calibri"/>
              </a:defRPr>
            </a:lvl4pPr>
            <a:lvl5pPr marL="0" marR="0" lvl="4" indent="0" algn="r">
              <a:spcBef>
                <a:spcPts val="0"/>
              </a:spcBef>
              <a:spcAft>
                <a:spcPts val="0"/>
              </a:spcAft>
              <a:buNone/>
              <a:defRPr sz="1000" b="0" i="0" u="none" strike="noStrike" cap="none">
                <a:solidFill>
                  <a:schemeClr val="dk1"/>
                </a:solidFill>
                <a:latin typeface="Calibri"/>
                <a:ea typeface="Calibri"/>
                <a:cs typeface="Calibri"/>
                <a:sym typeface="Calibri"/>
              </a:defRPr>
            </a:lvl5pPr>
            <a:lvl6pPr marL="0" marR="0" lvl="5" indent="0" algn="r">
              <a:spcBef>
                <a:spcPts val="0"/>
              </a:spcBef>
              <a:spcAft>
                <a:spcPts val="0"/>
              </a:spcAft>
              <a:buNone/>
              <a:defRPr sz="1000" b="0" i="0" u="none" strike="noStrike" cap="none">
                <a:solidFill>
                  <a:schemeClr val="dk1"/>
                </a:solidFill>
                <a:latin typeface="Calibri"/>
                <a:ea typeface="Calibri"/>
                <a:cs typeface="Calibri"/>
                <a:sym typeface="Calibri"/>
              </a:defRPr>
            </a:lvl6pPr>
            <a:lvl7pPr marL="0" marR="0" lvl="6" indent="0" algn="r">
              <a:spcBef>
                <a:spcPts val="0"/>
              </a:spcBef>
              <a:spcAft>
                <a:spcPts val="0"/>
              </a:spcAft>
              <a:buNone/>
              <a:defRPr sz="1000" b="0" i="0" u="none" strike="noStrike" cap="none">
                <a:solidFill>
                  <a:schemeClr val="dk1"/>
                </a:solidFill>
                <a:latin typeface="Calibri"/>
                <a:ea typeface="Calibri"/>
                <a:cs typeface="Calibri"/>
                <a:sym typeface="Calibri"/>
              </a:defRPr>
            </a:lvl7pPr>
            <a:lvl8pPr marL="0" marR="0" lvl="7" indent="0" algn="r">
              <a:spcBef>
                <a:spcPts val="0"/>
              </a:spcBef>
              <a:spcAft>
                <a:spcPts val="0"/>
              </a:spcAft>
              <a:buNone/>
              <a:defRPr sz="1000" b="0" i="0" u="none" strike="noStrike" cap="none">
                <a:solidFill>
                  <a:schemeClr val="dk1"/>
                </a:solidFill>
                <a:latin typeface="Calibri"/>
                <a:ea typeface="Calibri"/>
                <a:cs typeface="Calibri"/>
                <a:sym typeface="Calibri"/>
              </a:defRPr>
            </a:lvl8pPr>
            <a:lvl9pPr marL="0" marR="0" lvl="8" indent="0" algn="r">
              <a:spcBef>
                <a:spcPts val="0"/>
              </a:spcBef>
              <a:spcAft>
                <a:spcPts val="0"/>
              </a:spcAft>
              <a:buNone/>
              <a:defRPr sz="10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83"/>
        <p:cNvGrpSpPr/>
        <p:nvPr/>
      </p:nvGrpSpPr>
      <p:grpSpPr>
        <a:xfrm>
          <a:off x="0" y="0"/>
          <a:ext cx="0" cy="0"/>
          <a:chOff x="0" y="0"/>
          <a:chExt cx="0" cy="0"/>
        </a:xfrm>
      </p:grpSpPr>
      <p:sp>
        <p:nvSpPr>
          <p:cNvPr id="84" name="Google Shape;84;p13"/>
          <p:cNvSpPr/>
          <p:nvPr/>
        </p:nvSpPr>
        <p:spPr>
          <a:xfrm>
            <a:off x="234950" y="227013"/>
            <a:ext cx="6178550" cy="6397625"/>
          </a:xfrm>
          <a:prstGeom prst="rect">
            <a:avLst/>
          </a:prstGeom>
          <a:solidFill>
            <a:srgbClr val="9495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5" name="Google Shape;85;p13" descr="S:\secretary\communications\Logo Library\DHHR Bureau logos\DHHR_2013_BPH_Version3.jpg"/>
          <p:cNvPicPr preferRelativeResize="0"/>
          <p:nvPr/>
        </p:nvPicPr>
        <p:blipFill rotWithShape="1">
          <a:blip r:embed="rId2">
            <a:alphaModFix/>
          </a:blip>
          <a:srcRect/>
          <a:stretch/>
        </p:blipFill>
        <p:spPr>
          <a:xfrm>
            <a:off x="7086600" y="5305425"/>
            <a:ext cx="1597025" cy="914400"/>
          </a:xfrm>
          <a:prstGeom prst="rect">
            <a:avLst/>
          </a:prstGeom>
          <a:noFill/>
          <a:ln>
            <a:noFill/>
          </a:ln>
        </p:spPr>
      </p:pic>
      <p:sp>
        <p:nvSpPr>
          <p:cNvPr id="86" name="Google Shape;86;p13"/>
          <p:cNvSpPr txBox="1">
            <a:spLocks noGrp="1"/>
          </p:cNvSpPr>
          <p:nvPr>
            <p:ph type="ctrTitle"/>
          </p:nvPr>
        </p:nvSpPr>
        <p:spPr>
          <a:xfrm>
            <a:off x="673100" y="2625725"/>
            <a:ext cx="5334000" cy="600075"/>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sz="32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7" name="Google Shape;87;p13"/>
          <p:cNvSpPr txBox="1">
            <a:spLocks noGrp="1"/>
          </p:cNvSpPr>
          <p:nvPr>
            <p:ph type="subTitle" idx="1"/>
          </p:nvPr>
        </p:nvSpPr>
        <p:spPr>
          <a:xfrm>
            <a:off x="673100" y="3225800"/>
            <a:ext cx="5334000" cy="1028700"/>
          </a:xfrm>
          <a:prstGeom prst="rect">
            <a:avLst/>
          </a:prstGeom>
          <a:noFill/>
          <a:ln>
            <a:noFill/>
          </a:ln>
        </p:spPr>
        <p:txBody>
          <a:bodyPr spcFirstLastPara="1" wrap="square" lIns="0" tIns="0" rIns="0" bIns="0" anchor="t" anchorCtr="0">
            <a:noAutofit/>
          </a:bodyPr>
          <a:lstStyle>
            <a:lvl1pPr lvl="0" algn="ctr">
              <a:lnSpc>
                <a:spcPct val="90909"/>
              </a:lnSpc>
              <a:spcBef>
                <a:spcPts val="0"/>
              </a:spcBef>
              <a:spcAft>
                <a:spcPts val="0"/>
              </a:spcAft>
              <a:buClr>
                <a:schemeClr val="lt1"/>
              </a:buClr>
              <a:buSzPts val="4400"/>
              <a:buNone/>
              <a:defRPr sz="4400" b="1" i="0" cap="none">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88" name="Google Shape;88;p13"/>
          <p:cNvSpPr>
            <a:spLocks noGrp="1"/>
          </p:cNvSpPr>
          <p:nvPr>
            <p:ph type="pic" idx="2"/>
          </p:nvPr>
        </p:nvSpPr>
        <p:spPr>
          <a:xfrm>
            <a:off x="6457950" y="227358"/>
            <a:ext cx="1447800" cy="960091"/>
          </a:xfrm>
          <a:prstGeom prst="rect">
            <a:avLst/>
          </a:prstGeom>
          <a:noFill/>
          <a:ln>
            <a:noFill/>
          </a:ln>
        </p:spPr>
      </p:sp>
      <p:sp>
        <p:nvSpPr>
          <p:cNvPr id="89" name="Google Shape;89;p13"/>
          <p:cNvSpPr>
            <a:spLocks noGrp="1"/>
          </p:cNvSpPr>
          <p:nvPr>
            <p:ph type="pic" idx="3"/>
          </p:nvPr>
        </p:nvSpPr>
        <p:spPr>
          <a:xfrm>
            <a:off x="7950200" y="227359"/>
            <a:ext cx="965200" cy="960090"/>
          </a:xfrm>
          <a:prstGeom prst="rect">
            <a:avLst/>
          </a:prstGeom>
          <a:noFill/>
          <a:ln>
            <a:noFill/>
          </a:ln>
        </p:spPr>
      </p:sp>
      <p:sp>
        <p:nvSpPr>
          <p:cNvPr id="90" name="Google Shape;90;p13"/>
          <p:cNvSpPr>
            <a:spLocks noGrp="1"/>
          </p:cNvSpPr>
          <p:nvPr>
            <p:ph type="pic" idx="4"/>
          </p:nvPr>
        </p:nvSpPr>
        <p:spPr>
          <a:xfrm>
            <a:off x="6457949" y="1227666"/>
            <a:ext cx="2457451" cy="2311400"/>
          </a:xfrm>
          <a:prstGeom prst="rect">
            <a:avLst/>
          </a:prstGeom>
          <a:noFill/>
          <a:ln>
            <a:noFill/>
          </a:ln>
        </p:spPr>
      </p:sp>
      <p:sp>
        <p:nvSpPr>
          <p:cNvPr id="91" name="Google Shape;91;p13"/>
          <p:cNvSpPr>
            <a:spLocks noGrp="1"/>
          </p:cNvSpPr>
          <p:nvPr>
            <p:ph type="pic" idx="5"/>
          </p:nvPr>
        </p:nvSpPr>
        <p:spPr>
          <a:xfrm>
            <a:off x="6457950" y="3580869"/>
            <a:ext cx="2457450" cy="1143530"/>
          </a:xfrm>
          <a:prstGeom prst="rect">
            <a:avLst/>
          </a:prstGeom>
          <a:noFill/>
          <a:ln>
            <a:noFill/>
          </a:ln>
        </p:spPr>
      </p:sp>
      <p:sp>
        <p:nvSpPr>
          <p:cNvPr id="92" name="Google Shape;92;p13"/>
          <p:cNvSpPr txBox="1">
            <a:spLocks noGrp="1"/>
          </p:cNvSpPr>
          <p:nvPr>
            <p:ph type="ftr" idx="11"/>
          </p:nvPr>
        </p:nvSpPr>
        <p:spPr>
          <a:xfrm>
            <a:off x="673100" y="5672138"/>
            <a:ext cx="5334000" cy="365125"/>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sz="16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creativecommons.org/licenses/by-sa/3.0/" TargetMode="External"/><Relationship Id="rId3" Type="http://schemas.openxmlformats.org/officeDocument/2006/relationships/image" Target="../media/image9.png"/><Relationship Id="rId7" Type="http://schemas.microsoft.com/office/2007/relationships/hdphoto" Target="../media/hdphoto3.wdp"/><Relationship Id="rId12" Type="http://schemas.openxmlformats.org/officeDocument/2006/relationships/hyperlink" Target="https://omachefarm.blogspot.com/2012/03/pig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2.JPG"/><Relationship Id="rId5" Type="http://schemas.openxmlformats.org/officeDocument/2006/relationships/hyperlink" Target="https://handwashing.commons.gc.cuny.edu/2018/10/18/hello-world/" TargetMode="External"/><Relationship Id="rId10" Type="http://schemas.openxmlformats.org/officeDocument/2006/relationships/hyperlink" Target="http://tynerblain.com/blog/2016/06/03/prof-svcs-and-your-product/" TargetMode="External"/><Relationship Id="rId4" Type="http://schemas.microsoft.com/office/2007/relationships/hdphoto" Target="../media/hdphoto2.wdp"/><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 descr="A:\IstockPhotos\West Virginia\iStock_000011257772Medium.jpg"/>
          <p:cNvPicPr preferRelativeResize="0">
            <a:picLocks noGrp="1"/>
          </p:cNvPicPr>
          <p:nvPr>
            <p:ph type="pic" idx="4"/>
          </p:nvPr>
        </p:nvPicPr>
        <p:blipFill rotWithShape="1">
          <a:blip r:embed="rId3">
            <a:alphaModFix/>
          </a:blip>
          <a:srcRect l="14821" r="14820"/>
          <a:stretch/>
        </p:blipFill>
        <p:spPr>
          <a:xfrm>
            <a:off x="6457950" y="1227138"/>
            <a:ext cx="2457450" cy="2311400"/>
          </a:xfrm>
          <a:prstGeom prst="rect">
            <a:avLst/>
          </a:prstGeom>
          <a:noFill/>
          <a:ln>
            <a:noFill/>
          </a:ln>
        </p:spPr>
      </p:pic>
      <p:pic>
        <p:nvPicPr>
          <p:cNvPr id="122" name="Google Shape;122;p1" descr="Litter of piglets huddled on ground lined with straw"/>
          <p:cNvPicPr preferRelativeResize="0">
            <a:picLocks noGrp="1"/>
          </p:cNvPicPr>
          <p:nvPr>
            <p:ph type="pic" idx="2"/>
          </p:nvPr>
        </p:nvPicPr>
        <p:blipFill>
          <a:blip r:embed="rId4"/>
          <a:srcRect t="451" b="451"/>
          <a:stretch/>
        </p:blipFill>
        <p:spPr>
          <a:xfrm>
            <a:off x="6457950" y="227013"/>
            <a:ext cx="1447800" cy="960437"/>
          </a:xfrm>
          <a:prstGeom prst="rect">
            <a:avLst/>
          </a:prstGeom>
          <a:noFill/>
          <a:ln>
            <a:noFill/>
          </a:ln>
        </p:spPr>
      </p:pic>
      <p:pic>
        <p:nvPicPr>
          <p:cNvPr id="123" name="Google Shape;123;p1"/>
          <p:cNvPicPr preferRelativeResize="0">
            <a:picLocks noGrp="1"/>
          </p:cNvPicPr>
          <p:nvPr>
            <p:ph type="pic" idx="3"/>
          </p:nvPr>
        </p:nvPicPr>
        <p:blipFill>
          <a:blip r:embed="rId5"/>
          <a:srcRect l="16501" r="16501"/>
          <a:stretch/>
        </p:blipFill>
        <p:spPr>
          <a:xfrm>
            <a:off x="7950200" y="227013"/>
            <a:ext cx="965200" cy="960437"/>
          </a:xfrm>
          <a:prstGeom prst="rect">
            <a:avLst/>
          </a:prstGeom>
          <a:noFill/>
          <a:ln>
            <a:noFill/>
          </a:ln>
        </p:spPr>
      </p:pic>
      <p:pic>
        <p:nvPicPr>
          <p:cNvPr id="124" name="Google Shape;124;p1"/>
          <p:cNvPicPr preferRelativeResize="0">
            <a:picLocks noGrp="1"/>
          </p:cNvPicPr>
          <p:nvPr>
            <p:ph type="pic" idx="5"/>
          </p:nvPr>
        </p:nvPicPr>
        <p:blipFill>
          <a:blip r:embed="rId6"/>
          <a:srcRect t="15133" b="15133"/>
          <a:stretch/>
        </p:blipFill>
        <p:spPr>
          <a:xfrm>
            <a:off x="6457950" y="3581400"/>
            <a:ext cx="2457450" cy="1143000"/>
          </a:xfrm>
          <a:prstGeom prst="rect">
            <a:avLst/>
          </a:prstGeom>
          <a:noFill/>
          <a:ln>
            <a:noFill/>
          </a:ln>
        </p:spPr>
      </p:pic>
      <p:sp>
        <p:nvSpPr>
          <p:cNvPr id="125" name="Google Shape;125;p1"/>
          <p:cNvSpPr txBox="1">
            <a:spLocks noGrp="1"/>
          </p:cNvSpPr>
          <p:nvPr>
            <p:ph type="ctrTitle"/>
          </p:nvPr>
        </p:nvSpPr>
        <p:spPr>
          <a:xfrm>
            <a:off x="615156" y="2019028"/>
            <a:ext cx="5456238" cy="1943371"/>
          </a:xfrm>
          <a:prstGeom prst="rect">
            <a:avLst/>
          </a:prstGeom>
          <a:noFill/>
          <a:ln>
            <a:noFill/>
          </a:ln>
        </p:spPr>
        <p:txBody>
          <a:bodyPr spcFirstLastPara="1" wrap="square" lIns="0" tIns="0" rIns="0" bIns="0" anchor="t" anchorCtr="0">
            <a:noAutofit/>
          </a:bodyPr>
          <a:lstStyle/>
          <a:p>
            <a:r>
              <a:rPr lang="en-US" sz="3600" b="1" dirty="0"/>
              <a:t>Influenza A(H3N2)v Detections at the Jackson County Junior Fair 2022</a:t>
            </a:r>
          </a:p>
        </p:txBody>
      </p:sp>
      <p:sp>
        <p:nvSpPr>
          <p:cNvPr id="126" name="Google Shape;126;p1"/>
          <p:cNvSpPr txBox="1"/>
          <p:nvPr/>
        </p:nvSpPr>
        <p:spPr>
          <a:xfrm>
            <a:off x="228600" y="4994365"/>
            <a:ext cx="6229350" cy="960437"/>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lt1"/>
              </a:buClr>
              <a:buSzPts val="1600"/>
              <a:buFont typeface="Arial"/>
              <a:buNone/>
            </a:pPr>
            <a:r>
              <a:rPr lang="en-US" sz="1800" i="0" u="none" strike="noStrike" cap="none" dirty="0">
                <a:solidFill>
                  <a:schemeClr val="lt1"/>
                </a:solidFill>
                <a:latin typeface="Calibri" panose="020F0502020204030204" pitchFamily="34" charset="0"/>
                <a:ea typeface="Calibri"/>
                <a:cs typeface="Calibri" panose="020F0502020204030204" pitchFamily="34" charset="0"/>
                <a:sym typeface="Calibri"/>
              </a:rPr>
              <a:t>Jillian Wall, MPH</a:t>
            </a:r>
            <a:endParaRPr sz="1800" dirty="0">
              <a:latin typeface="Calibri" panose="020F0502020204030204" pitchFamily="34" charset="0"/>
              <a:cs typeface="Calibri" panose="020F0502020204030204" pitchFamily="34" charset="0"/>
            </a:endParaRPr>
          </a:p>
          <a:p>
            <a:pPr marL="0" marR="0" lvl="0" indent="0" algn="ctr" rtl="0">
              <a:spcBef>
                <a:spcPts val="0"/>
              </a:spcBef>
              <a:spcAft>
                <a:spcPts val="0"/>
              </a:spcAft>
              <a:buClr>
                <a:schemeClr val="lt1"/>
              </a:buClr>
              <a:buSzPts val="1600"/>
              <a:buFont typeface="Arial"/>
              <a:buNone/>
            </a:pPr>
            <a:r>
              <a:rPr lang="en-US" sz="1800" i="0" u="none" strike="noStrike" cap="none" dirty="0">
                <a:solidFill>
                  <a:schemeClr val="lt1"/>
                </a:solidFill>
                <a:latin typeface="Calibri" panose="020F0502020204030204" pitchFamily="34" charset="0"/>
                <a:ea typeface="Calibri"/>
                <a:cs typeface="Calibri" panose="020F0502020204030204" pitchFamily="34" charset="0"/>
                <a:sym typeface="Calibri"/>
              </a:rPr>
              <a:t>Respiratory Disease Epidemiologist</a:t>
            </a:r>
            <a:br>
              <a:rPr lang="en-US" sz="1800" dirty="0">
                <a:solidFill>
                  <a:schemeClr val="lt1"/>
                </a:solidFill>
                <a:latin typeface="Calibri" panose="020F0502020204030204" pitchFamily="34" charset="0"/>
                <a:ea typeface="Calibri"/>
                <a:cs typeface="Calibri" panose="020F0502020204030204" pitchFamily="34" charset="0"/>
                <a:sym typeface="Calibri"/>
              </a:rPr>
            </a:br>
            <a:r>
              <a:rPr lang="en-US" sz="1800" i="0" u="none" strike="noStrike" cap="none" dirty="0">
                <a:solidFill>
                  <a:schemeClr val="lt1"/>
                </a:solidFill>
                <a:latin typeface="Calibri" panose="020F0502020204030204" pitchFamily="34" charset="0"/>
                <a:ea typeface="Calibri"/>
                <a:cs typeface="Calibri" panose="020F0502020204030204" pitchFamily="34" charset="0"/>
                <a:sym typeface="Calibri"/>
              </a:rPr>
              <a:t>Influenza Surveillance Coordinator</a:t>
            </a:r>
            <a:br>
              <a:rPr lang="en-US" sz="1800" i="0" u="none" strike="noStrike" cap="none" dirty="0">
                <a:solidFill>
                  <a:schemeClr val="lt1"/>
                </a:solidFill>
                <a:latin typeface="Calibri" panose="020F0502020204030204" pitchFamily="34" charset="0"/>
                <a:ea typeface="Calibri"/>
                <a:cs typeface="Calibri" panose="020F0502020204030204" pitchFamily="34" charset="0"/>
                <a:sym typeface="Calibri"/>
              </a:rPr>
            </a:br>
            <a:r>
              <a:rPr lang="en-US" sz="1800" i="0" u="none" strike="noStrike" cap="none" dirty="0">
                <a:solidFill>
                  <a:schemeClr val="lt1"/>
                </a:solidFill>
                <a:latin typeface="Calibri" panose="020F0502020204030204" pitchFamily="34" charset="0"/>
                <a:ea typeface="Calibri"/>
                <a:cs typeface="Calibri" panose="020F0502020204030204" pitchFamily="34" charset="0"/>
                <a:sym typeface="Calibri"/>
              </a:rPr>
              <a:t> 2023 West Virginia Immunization Summit</a:t>
            </a:r>
            <a:endParaRPr sz="1800" dirty="0">
              <a:latin typeface="Calibri" panose="020F0502020204030204" pitchFamily="34" charset="0"/>
              <a:cs typeface="Calibri" panose="020F0502020204030204" pitchFamily="34" charset="0"/>
            </a:endParaRPr>
          </a:p>
          <a:p>
            <a:pPr marL="0" marR="0" lvl="0" indent="0" algn="ctr" rtl="0">
              <a:spcBef>
                <a:spcPts val="320"/>
              </a:spcBef>
              <a:spcAft>
                <a:spcPts val="0"/>
              </a:spcAft>
              <a:buClr>
                <a:schemeClr val="lt1"/>
              </a:buClr>
              <a:buSzPts val="1600"/>
              <a:buFont typeface="Arial"/>
              <a:buNone/>
            </a:pPr>
            <a:r>
              <a:rPr lang="en-US" sz="1800" i="0" u="none" strike="noStrike" cap="none" dirty="0">
                <a:solidFill>
                  <a:schemeClr val="lt1"/>
                </a:solidFill>
                <a:latin typeface="Calibri" panose="020F0502020204030204" pitchFamily="34" charset="0"/>
                <a:ea typeface="Calibri"/>
                <a:cs typeface="Calibri" panose="020F0502020204030204" pitchFamily="34" charset="0"/>
                <a:sym typeface="Calibri"/>
              </a:rPr>
              <a:t>June 9, 2023</a:t>
            </a:r>
            <a:endParaRPr sz="1800" dirty="0">
              <a:latin typeface="Calibri" panose="020F0502020204030204" pitchFamily="34" charset="0"/>
              <a:cs typeface="Calibri" panose="020F0502020204030204" pitchFamily="34" charset="0"/>
            </a:endParaRPr>
          </a:p>
          <a:p>
            <a:pPr marL="0" marR="0" lvl="0" indent="0" algn="ctr" rtl="0">
              <a:spcBef>
                <a:spcPts val="0"/>
              </a:spcBef>
              <a:spcAft>
                <a:spcPts val="0"/>
              </a:spcAft>
              <a:buClr>
                <a:srgbClr val="FFFF00"/>
              </a:buClr>
              <a:buSzPts val="1600"/>
              <a:buFont typeface="Arial"/>
              <a:buNone/>
            </a:pPr>
            <a:br>
              <a:rPr lang="en-US" sz="1600" b="1" i="0" u="none" strike="noStrike" cap="none" dirty="0">
                <a:solidFill>
                  <a:srgbClr val="FFFF00"/>
                </a:solidFill>
                <a:latin typeface="Calibri"/>
                <a:ea typeface="Calibri"/>
                <a:cs typeface="Calibri"/>
                <a:sym typeface="Calibri"/>
              </a:rPr>
            </a:br>
            <a:endParaRPr sz="1600" b="1" i="0" u="none" strike="noStrike" cap="none" dirty="0">
              <a:solidFill>
                <a:srgbClr val="FFFF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2CCA6-6C00-D65E-CAAB-EDA7985965F2}"/>
              </a:ext>
            </a:extLst>
          </p:cNvPr>
          <p:cNvSpPr>
            <a:spLocks noGrp="1"/>
          </p:cNvSpPr>
          <p:nvPr>
            <p:ph type="title"/>
          </p:nvPr>
        </p:nvSpPr>
        <p:spPr/>
        <p:txBody>
          <a:bodyPr/>
          <a:lstStyle/>
          <a:p>
            <a:r>
              <a:rPr lang="en-US" dirty="0"/>
              <a:t>Lessons Learned</a:t>
            </a:r>
          </a:p>
        </p:txBody>
      </p:sp>
      <p:sp>
        <p:nvSpPr>
          <p:cNvPr id="3" name="Text Placeholder 2">
            <a:extLst>
              <a:ext uri="{FF2B5EF4-FFF2-40B4-BE49-F238E27FC236}">
                <a16:creationId xmlns:a16="http://schemas.microsoft.com/office/drawing/2014/main" id="{5512A7D9-F215-F3E4-C651-EE71579D67F2}"/>
              </a:ext>
            </a:extLst>
          </p:cNvPr>
          <p:cNvSpPr>
            <a:spLocks noGrp="1"/>
          </p:cNvSpPr>
          <p:nvPr>
            <p:ph type="body" idx="1"/>
          </p:nvPr>
        </p:nvSpPr>
        <p:spPr/>
        <p:txBody>
          <a:bodyPr>
            <a:normAutofit/>
          </a:bodyPr>
          <a:lstStyle/>
          <a:p>
            <a:pPr marL="571500" indent="-342900">
              <a:buFont typeface="Arial" panose="020B0604020202020204" pitchFamily="34" charset="0"/>
              <a:buChar char="•"/>
            </a:pPr>
            <a:r>
              <a:rPr lang="en-US" sz="2000" b="0" dirty="0"/>
              <a:t>The delay between identification of ill swine (first onset: 7/26/22) and closure of the swine barn (7/29/2022) could result in more additional exposures and/or repeated exposures of healthy swine and fairgoers. Added measures are needed to prevent delays in reporting ill swine to public health.</a:t>
            </a:r>
          </a:p>
          <a:p>
            <a:pPr marL="571500" indent="-342900">
              <a:buFont typeface="Arial" panose="020B0604020202020204" pitchFamily="34" charset="0"/>
              <a:buChar char="•"/>
            </a:pPr>
            <a:endParaRPr lang="en-US" sz="2000" b="0" dirty="0"/>
          </a:p>
          <a:p>
            <a:pPr marL="571500" indent="-342900">
              <a:buFont typeface="Arial" panose="020B0604020202020204" pitchFamily="34" charset="0"/>
              <a:buChar char="•"/>
            </a:pPr>
            <a:r>
              <a:rPr lang="en-US" sz="2000" b="0" dirty="0"/>
              <a:t>Case identification was based on physician report which may lead to underreporting for persons whose illness was mild and did not seek medical attention. </a:t>
            </a:r>
          </a:p>
          <a:p>
            <a:pPr marL="571500" indent="-342900">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828FA630-2D6B-35C7-DA04-AD755B0C85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3012970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1F11B-7805-6EC9-FA54-99DA4BC9DE03}"/>
              </a:ext>
            </a:extLst>
          </p:cNvPr>
          <p:cNvSpPr>
            <a:spLocks noGrp="1"/>
          </p:cNvSpPr>
          <p:nvPr>
            <p:ph type="title"/>
          </p:nvPr>
        </p:nvSpPr>
        <p:spPr/>
        <p:txBody>
          <a:bodyPr/>
          <a:lstStyle/>
          <a:p>
            <a:r>
              <a:rPr lang="en-US" dirty="0"/>
              <a:t>Successes</a:t>
            </a:r>
          </a:p>
        </p:txBody>
      </p:sp>
      <p:sp>
        <p:nvSpPr>
          <p:cNvPr id="3" name="Text Placeholder 2">
            <a:extLst>
              <a:ext uri="{FF2B5EF4-FFF2-40B4-BE49-F238E27FC236}">
                <a16:creationId xmlns:a16="http://schemas.microsoft.com/office/drawing/2014/main" id="{B1D1DD2E-7655-8E79-7E07-B114F209EFC2}"/>
              </a:ext>
            </a:extLst>
          </p:cNvPr>
          <p:cNvSpPr>
            <a:spLocks noGrp="1"/>
          </p:cNvSpPr>
          <p:nvPr>
            <p:ph type="body" idx="1"/>
          </p:nvPr>
        </p:nvSpPr>
        <p:spPr>
          <a:xfrm>
            <a:off x="457200" y="971550"/>
            <a:ext cx="8229600" cy="5656262"/>
          </a:xfrm>
        </p:spPr>
        <p:txBody>
          <a:bodyPr>
            <a:normAutofit fontScale="92500" lnSpcReduction="20000"/>
          </a:bodyPr>
          <a:lstStyle/>
          <a:p>
            <a:pPr marL="571500" indent="-342900">
              <a:buFont typeface="Arial" panose="020B0604020202020204" pitchFamily="34" charset="0"/>
              <a:buChar char="•"/>
            </a:pPr>
            <a:r>
              <a:rPr lang="en-US" b="0" dirty="0"/>
              <a:t>The rapid response from the</a:t>
            </a:r>
            <a:r>
              <a:rPr lang="en-US" sz="2400" b="0" dirty="0"/>
              <a:t> Jackson County LHD </a:t>
            </a:r>
            <a:r>
              <a:rPr lang="en-US" b="0" dirty="0"/>
              <a:t>lead to the quick identification of novel influenza cases and appropriate recommendations to cases and their families.</a:t>
            </a:r>
          </a:p>
          <a:p>
            <a:pPr marL="571500" indent="-342900">
              <a:buFont typeface="Arial" panose="020B0604020202020204" pitchFamily="34" charset="0"/>
              <a:buChar char="•"/>
            </a:pPr>
            <a:endParaRPr lang="en-US" sz="2400" b="0" dirty="0"/>
          </a:p>
          <a:p>
            <a:pPr marL="571500" indent="-342900">
              <a:buFont typeface="Arial" panose="020B0604020202020204" pitchFamily="34" charset="0"/>
              <a:buChar char="•"/>
            </a:pPr>
            <a:r>
              <a:rPr lang="en-US" sz="2400" b="0" dirty="0"/>
              <a:t>The WVDA staff were on-scene the same day illness in the swine barn was reported to the LHD.  State veterinary staff collected specimens from the ill swin</a:t>
            </a:r>
            <a:r>
              <a:rPr lang="en-US" b="0" dirty="0"/>
              <a:t>e and ensured management of sick animals.</a:t>
            </a:r>
            <a:r>
              <a:rPr lang="en-US" sz="2400" b="0" dirty="0"/>
              <a:t> </a:t>
            </a:r>
          </a:p>
          <a:p>
            <a:pPr marL="571500" indent="-342900">
              <a:buFont typeface="Arial" panose="020B0604020202020204" pitchFamily="34" charset="0"/>
              <a:buChar char="•"/>
            </a:pPr>
            <a:endParaRPr lang="en-US" sz="2400" b="0" dirty="0"/>
          </a:p>
          <a:p>
            <a:pPr marL="571500" indent="-342900">
              <a:buFont typeface="Arial" panose="020B0604020202020204" pitchFamily="34" charset="0"/>
              <a:buChar char="•"/>
            </a:pPr>
            <a:r>
              <a:rPr lang="en-US" sz="2400" b="0" dirty="0"/>
              <a:t>The WV OLS prioritized testing of suspected novel influenza cases with turn around times of less than 24 hours. Novel influenza specimens were promptly shipped to the CDC for confirmation.</a:t>
            </a:r>
          </a:p>
          <a:p>
            <a:pPr marL="571500" indent="-342900">
              <a:buFont typeface="Arial" panose="020B0604020202020204" pitchFamily="34" charset="0"/>
              <a:buChar char="•"/>
            </a:pPr>
            <a:endParaRPr lang="en-US" b="0" dirty="0"/>
          </a:p>
          <a:p>
            <a:pPr marL="571500" indent="-342900">
              <a:buFont typeface="Arial" panose="020B0604020202020204" pitchFamily="34" charset="0"/>
              <a:buChar char="•"/>
            </a:pPr>
            <a:r>
              <a:rPr lang="en-US" sz="2400" b="0" dirty="0"/>
              <a:t>Communication between state and local health, WV OLS, WVDA, and community healthcare providers </a:t>
            </a:r>
            <a:r>
              <a:rPr lang="en-US" b="0" dirty="0"/>
              <a:t>facilitated the </a:t>
            </a:r>
            <a:r>
              <a:rPr lang="en-US" sz="2400" b="0" dirty="0"/>
              <a:t>prompt and appropriate implementation of public health measures to prevent further potential exposures and reduce the risk of secondary spread.</a:t>
            </a:r>
          </a:p>
          <a:p>
            <a:pPr marL="228600" indent="0"/>
            <a:endParaRPr lang="en-US" sz="2400" dirty="0"/>
          </a:p>
        </p:txBody>
      </p:sp>
      <p:sp>
        <p:nvSpPr>
          <p:cNvPr id="4" name="Slide Number Placeholder 3">
            <a:extLst>
              <a:ext uri="{FF2B5EF4-FFF2-40B4-BE49-F238E27FC236}">
                <a16:creationId xmlns:a16="http://schemas.microsoft.com/office/drawing/2014/main" id="{7C8CB823-1867-A359-6F7F-FB5324E3C0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907527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FF25-46A7-FEE9-BFB3-393F1AAFADF5}"/>
              </a:ext>
            </a:extLst>
          </p:cNvPr>
          <p:cNvSpPr>
            <a:spLocks noGrp="1"/>
          </p:cNvSpPr>
          <p:nvPr>
            <p:ph type="title"/>
          </p:nvPr>
        </p:nvSpPr>
        <p:spPr/>
        <p:txBody>
          <a:bodyPr/>
          <a:lstStyle/>
          <a:p>
            <a:r>
              <a:rPr lang="en-US" dirty="0"/>
              <a:t>Summary and Conclusion</a:t>
            </a:r>
          </a:p>
        </p:txBody>
      </p:sp>
      <p:sp>
        <p:nvSpPr>
          <p:cNvPr id="3" name="Text Placeholder 2">
            <a:extLst>
              <a:ext uri="{FF2B5EF4-FFF2-40B4-BE49-F238E27FC236}">
                <a16:creationId xmlns:a16="http://schemas.microsoft.com/office/drawing/2014/main" id="{B72971C8-1BE1-6177-DFD9-798C0F6AE849}"/>
              </a:ext>
            </a:extLst>
          </p:cNvPr>
          <p:cNvSpPr>
            <a:spLocks noGrp="1"/>
          </p:cNvSpPr>
          <p:nvPr>
            <p:ph type="body" idx="1"/>
          </p:nvPr>
        </p:nvSpPr>
        <p:spPr>
          <a:xfrm>
            <a:off x="235191" y="971550"/>
            <a:ext cx="8451609" cy="5194300"/>
          </a:xfrm>
        </p:spPr>
        <p:txBody>
          <a:bodyPr>
            <a:normAutofit/>
          </a:bodyPr>
          <a:lstStyle/>
          <a:p>
            <a:pPr marL="571500" indent="-342900">
              <a:buFont typeface="Arial" panose="020B0604020202020204" pitchFamily="34" charset="0"/>
              <a:buChar char="•"/>
            </a:pPr>
            <a:r>
              <a:rPr lang="en-US" sz="2150" b="0" dirty="0"/>
              <a:t>An outbreak of novel influenza, Influenza A(H3N2)v, occurred at the Jackson County Junior Fair in July 2022. An estimated 24,000-30,000 people attended the fair which included pig exhibits and an auction. Ill swine were reported to the LHD three days after the first pig became sick. Results from the National Veterinary Services Laboratory confirmed that ill pigs were infected with Influenza A(H3N2). </a:t>
            </a:r>
          </a:p>
          <a:p>
            <a:pPr marL="571500" indent="-342900">
              <a:buFont typeface="Arial" panose="020B0604020202020204" pitchFamily="34" charset="0"/>
              <a:buChar char="•"/>
            </a:pPr>
            <a:endParaRPr lang="en-US" sz="2150" b="0" dirty="0"/>
          </a:p>
          <a:p>
            <a:pPr marL="571500" indent="-342900">
              <a:buFont typeface="Arial" panose="020B0604020202020204" pitchFamily="34" charset="0"/>
              <a:buChar char="•"/>
            </a:pPr>
            <a:r>
              <a:rPr lang="en-US" sz="2150" b="0" dirty="0"/>
              <a:t>Three fairgoers were infected with Influenza A(H3N2)v. Two cases had direct exposure to sick pigs. All three were under the age of 18 and were able to recover at home. No secondary cases were identified.</a:t>
            </a:r>
          </a:p>
          <a:p>
            <a:pPr marL="571500" indent="-342900">
              <a:buFont typeface="Arial" panose="020B0604020202020204" pitchFamily="34" charset="0"/>
              <a:buChar char="•"/>
            </a:pPr>
            <a:endParaRPr lang="en-US" sz="2150" b="0" dirty="0"/>
          </a:p>
          <a:p>
            <a:pPr marL="571500" indent="-342900">
              <a:buFont typeface="Arial" panose="020B0604020202020204" pitchFamily="34" charset="0"/>
              <a:buChar char="•"/>
            </a:pPr>
            <a:r>
              <a:rPr lang="en-US" sz="2150" b="0" dirty="0"/>
              <a:t>The genomic sequence from the swine samples was a &gt;99.9% match to the influenza virus sequence taken from the human cases.</a:t>
            </a:r>
          </a:p>
          <a:p>
            <a:pPr marL="571500" indent="-342900">
              <a:buFont typeface="Arial" panose="020B0604020202020204" pitchFamily="34" charset="0"/>
              <a:buChar char="•"/>
            </a:pPr>
            <a:endParaRPr lang="en-US" sz="2000" dirty="0"/>
          </a:p>
          <a:p>
            <a:pPr marL="571500" indent="-342900">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36535876-CFB9-A6F1-3FA8-FA5DE1DC9B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3006648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dirty="0"/>
              <a:t>Sentinel Provider Recruitment, 2023-2024</a:t>
            </a:r>
            <a:endParaRPr dirty="0"/>
          </a:p>
        </p:txBody>
      </p:sp>
      <p:sp>
        <p:nvSpPr>
          <p:cNvPr id="132" name="Google Shape;132;p2"/>
          <p:cNvSpPr txBox="1">
            <a:spLocks noGrp="1"/>
          </p:cNvSpPr>
          <p:nvPr>
            <p:ph type="body" idx="1"/>
          </p:nvPr>
        </p:nvSpPr>
        <p:spPr>
          <a:xfrm>
            <a:off x="457200" y="971550"/>
            <a:ext cx="8229600" cy="5384800"/>
          </a:xfrm>
          <a:prstGeom prst="rect">
            <a:avLst/>
          </a:prstGeom>
          <a:noFill/>
          <a:ln>
            <a:noFill/>
          </a:ln>
        </p:spPr>
        <p:txBody>
          <a:bodyPr spcFirstLastPara="1" wrap="square" lIns="0" tIns="0" rIns="0" bIns="0" anchor="t" anchorCtr="0">
            <a:noAutofit/>
          </a:bodyPr>
          <a:lstStyle/>
          <a:p>
            <a:pPr marL="495300" lvl="0" indent="-342900" algn="l" rtl="0">
              <a:spcBef>
                <a:spcPts val="0"/>
              </a:spcBef>
              <a:spcAft>
                <a:spcPts val="0"/>
              </a:spcAft>
              <a:buClr>
                <a:schemeClr val="dk1"/>
              </a:buClr>
              <a:buSzPts val="2400"/>
              <a:buFont typeface="Arial" panose="020B0604020202020204" pitchFamily="34" charset="0"/>
              <a:buChar char="•"/>
            </a:pPr>
            <a:r>
              <a:rPr lang="en-US" sz="1800" b="0" dirty="0"/>
              <a:t>Sentinel provider recruitment will start on July 10, 2023.</a:t>
            </a:r>
          </a:p>
          <a:p>
            <a:pPr marL="495300" lvl="0" indent="-342900" algn="l" rtl="0">
              <a:spcBef>
                <a:spcPts val="0"/>
              </a:spcBef>
              <a:spcAft>
                <a:spcPts val="0"/>
              </a:spcAft>
              <a:buClr>
                <a:schemeClr val="dk1"/>
              </a:buClr>
              <a:buSzPts val="2400"/>
              <a:buFont typeface="Arial" panose="020B0604020202020204" pitchFamily="34" charset="0"/>
              <a:buChar char="•"/>
            </a:pPr>
            <a:endParaRPr lang="en-US" sz="1800" b="0" dirty="0"/>
          </a:p>
          <a:p>
            <a:pPr marL="495300" indent="-342900">
              <a:spcBef>
                <a:spcPts val="0"/>
              </a:spcBef>
              <a:buFont typeface="Arial" panose="020B0604020202020204" pitchFamily="34" charset="0"/>
              <a:buChar char="•"/>
            </a:pPr>
            <a:r>
              <a:rPr lang="en-US" sz="1800" b="0" dirty="0"/>
              <a:t>NEW FOCUS: Recruitment of hospitals as sentinel providers in counties that are unable to secure an outpatient provider’s participation.</a:t>
            </a:r>
          </a:p>
          <a:p>
            <a:pPr marL="495300" indent="-342900">
              <a:spcBef>
                <a:spcPts val="0"/>
              </a:spcBef>
              <a:buFont typeface="Arial" panose="020B0604020202020204" pitchFamily="34" charset="0"/>
              <a:buChar char="•"/>
            </a:pPr>
            <a:endParaRPr lang="en-US" sz="1800" b="0" dirty="0"/>
          </a:p>
          <a:p>
            <a:pPr marL="495300" lvl="0" indent="-342900" algn="l" rtl="0">
              <a:spcBef>
                <a:spcPts val="0"/>
              </a:spcBef>
              <a:spcAft>
                <a:spcPts val="0"/>
              </a:spcAft>
              <a:buClr>
                <a:schemeClr val="dk1"/>
              </a:buClr>
              <a:buSzPts val="2400"/>
              <a:buFont typeface="Arial" panose="020B0604020202020204" pitchFamily="34" charset="0"/>
              <a:buChar char="•"/>
            </a:pPr>
            <a:r>
              <a:rPr lang="en-US" sz="1800" b="0" dirty="0"/>
              <a:t>When recruiting providers that have NOT previously participated in </a:t>
            </a:r>
            <a:r>
              <a:rPr lang="en-US" sz="1800" b="0" dirty="0" err="1"/>
              <a:t>ILINet</a:t>
            </a:r>
            <a:r>
              <a:rPr lang="en-US" sz="1800" b="0" dirty="0"/>
              <a:t>, please keep in mind:</a:t>
            </a:r>
          </a:p>
          <a:p>
            <a:pPr marL="952500" lvl="1" indent="-342900">
              <a:spcBef>
                <a:spcPts val="0"/>
              </a:spcBef>
              <a:buFont typeface="Arial" panose="020B0604020202020204" pitchFamily="34" charset="0"/>
              <a:buChar char="•"/>
            </a:pPr>
            <a:r>
              <a:rPr lang="en-US" sz="1800" dirty="0"/>
              <a:t>Large providers that see more than 500 patients a week must submit data for validation before the deadline in September. </a:t>
            </a:r>
          </a:p>
          <a:p>
            <a:pPr marL="952500" lvl="1" indent="-342900">
              <a:spcBef>
                <a:spcPts val="0"/>
              </a:spcBef>
              <a:buFont typeface="Arial" panose="020B0604020202020204" pitchFamily="34" charset="0"/>
              <a:buChar char="•"/>
            </a:pPr>
            <a:r>
              <a:rPr lang="en-US" sz="1800" dirty="0"/>
              <a:t>There is no enrollment deadline or data validation process for providers that see fewer than 500 patients a week.</a:t>
            </a:r>
          </a:p>
          <a:p>
            <a:pPr marL="952500" lvl="1" indent="-342900">
              <a:spcBef>
                <a:spcPts val="0"/>
              </a:spcBef>
              <a:buFont typeface="Arial" panose="020B0604020202020204" pitchFamily="34" charset="0"/>
              <a:buChar char="•"/>
            </a:pPr>
            <a:endParaRPr lang="en-US" sz="1600" dirty="0"/>
          </a:p>
          <a:p>
            <a:pPr marL="495300" indent="-342900">
              <a:spcBef>
                <a:spcPts val="0"/>
              </a:spcBef>
              <a:buFont typeface="Arial" panose="020B0604020202020204" pitchFamily="34" charset="0"/>
              <a:buChar char="•"/>
            </a:pPr>
            <a:r>
              <a:rPr lang="en-US" sz="1800" b="0" dirty="0"/>
              <a:t>Providers that have participated in ILINet during the current or past seasons do not have a data validation requirement although they still need to declare their intention to participate in the 2023-2024 season or their ILINet accounts will be deactivated.</a:t>
            </a:r>
          </a:p>
          <a:p>
            <a:pPr marL="495300" indent="-342900">
              <a:spcBef>
                <a:spcPts val="0"/>
              </a:spcBef>
              <a:buFont typeface="Arial" panose="020B0604020202020204" pitchFamily="34" charset="0"/>
              <a:buChar char="•"/>
            </a:pPr>
            <a:endParaRPr lang="en-US" sz="1800" b="0" dirty="0"/>
          </a:p>
          <a:p>
            <a:pPr marL="495300" indent="-342900">
              <a:spcBef>
                <a:spcPts val="0"/>
              </a:spcBef>
              <a:buFont typeface="Arial" panose="020B0604020202020204" pitchFamily="34" charset="0"/>
              <a:buChar char="•"/>
            </a:pPr>
            <a:r>
              <a:rPr lang="en-US" sz="1800" b="0" dirty="0"/>
              <a:t>LHDs are encouraged to complete the recruitment process early to ensure that sentinel providers can take advantage of the incentives being offered.</a:t>
            </a:r>
          </a:p>
        </p:txBody>
      </p:sp>
      <p:sp>
        <p:nvSpPr>
          <p:cNvPr id="133" name="Google Shape;133;p2"/>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
          <p:cNvSpPr txBox="1">
            <a:spLocks noGrp="1"/>
          </p:cNvSpPr>
          <p:nvPr>
            <p:ph type="title"/>
          </p:nvPr>
        </p:nvSpPr>
        <p:spPr>
          <a:xfrm>
            <a:off x="235191" y="230188"/>
            <a:ext cx="7594358" cy="461111"/>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a:t>Contact Information</a:t>
            </a:r>
            <a:endParaRPr/>
          </a:p>
        </p:txBody>
      </p:sp>
      <p:sp>
        <p:nvSpPr>
          <p:cNvPr id="140" name="Google Shape;140;p3"/>
          <p:cNvSpPr txBox="1">
            <a:spLocks noGrp="1"/>
          </p:cNvSpPr>
          <p:nvPr>
            <p:ph type="body" idx="1"/>
          </p:nvPr>
        </p:nvSpPr>
        <p:spPr>
          <a:xfrm>
            <a:off x="304800" y="1057275"/>
            <a:ext cx="8229600" cy="5365750"/>
          </a:xfrm>
          <a:prstGeom prst="rect">
            <a:avLst/>
          </a:prstGeom>
          <a:noFill/>
          <a:ln>
            <a:noFill/>
          </a:ln>
        </p:spPr>
        <p:txBody>
          <a:bodyPr spcFirstLastPara="1" wrap="square" lIns="0" tIns="0" rIns="0" bIns="0" anchor="t" anchorCtr="0">
            <a:normAutofit/>
          </a:bodyPr>
          <a:lstStyle/>
          <a:p>
            <a:pPr marL="0" lvl="0" indent="0" algn="ctr" rtl="0">
              <a:spcBef>
                <a:spcPts val="0"/>
              </a:spcBef>
              <a:spcAft>
                <a:spcPts val="0"/>
              </a:spcAft>
              <a:buClr>
                <a:schemeClr val="dk1"/>
              </a:buClr>
              <a:buSzPts val="2400"/>
              <a:buNone/>
            </a:pPr>
            <a:endParaRPr>
              <a:latin typeface="Times New Roman"/>
              <a:ea typeface="Times New Roman"/>
              <a:cs typeface="Times New Roman"/>
              <a:sym typeface="Times New Roman"/>
            </a:endParaRPr>
          </a:p>
          <a:p>
            <a:pPr marL="0" lvl="0" indent="0" algn="ctr" rtl="0">
              <a:spcBef>
                <a:spcPts val="300"/>
              </a:spcBef>
              <a:spcAft>
                <a:spcPts val="0"/>
              </a:spcAft>
              <a:buClr>
                <a:srgbClr val="000000"/>
              </a:buClr>
              <a:buSzPts val="1500"/>
              <a:buNone/>
            </a:pPr>
            <a:br>
              <a:rPr lang="en-US" sz="1500">
                <a:solidFill>
                  <a:srgbClr val="000000"/>
                </a:solidFill>
                <a:latin typeface="Times New Roman"/>
                <a:ea typeface="Times New Roman"/>
                <a:cs typeface="Times New Roman"/>
                <a:sym typeface="Times New Roman"/>
              </a:rPr>
            </a:br>
            <a:endParaRPr sz="1500">
              <a:solidFill>
                <a:srgbClr val="000000"/>
              </a:solidFill>
              <a:latin typeface="Times New Roman"/>
              <a:ea typeface="Times New Roman"/>
              <a:cs typeface="Times New Roman"/>
              <a:sym typeface="Times New Roman"/>
            </a:endParaRPr>
          </a:p>
        </p:txBody>
      </p:sp>
      <p:sp>
        <p:nvSpPr>
          <p:cNvPr id="141" name="Google Shape;141;p3"/>
          <p:cNvSpPr txBox="1">
            <a:spLocks noGrp="1"/>
          </p:cNvSpPr>
          <p:nvPr>
            <p:ph type="sldNum" idx="12"/>
          </p:nvPr>
        </p:nvSpPr>
        <p:spPr>
          <a:xfrm>
            <a:off x="8337550" y="6356350"/>
            <a:ext cx="349250" cy="1714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rgbClr val="000000"/>
              </a:buClr>
              <a:buSzPts val="1000"/>
              <a:buFont typeface="Arial"/>
              <a:buNone/>
            </a:pPr>
            <a:fld id="{00000000-1234-1234-1234-123412341234}" type="slidenum">
              <a:rPr lang="en-US" sz="1000" b="0" i="0" u="none" strike="noStrike" cap="none">
                <a:solidFill>
                  <a:srgbClr val="000000"/>
                </a:solidFill>
                <a:latin typeface="Calibri"/>
                <a:ea typeface="Calibri"/>
                <a:cs typeface="Calibri"/>
                <a:sym typeface="Calibri"/>
              </a:rPr>
              <a:t>13</a:t>
            </a:fld>
            <a:endParaRPr sz="1000" b="0" i="0" u="none" strike="noStrike" cap="none">
              <a:solidFill>
                <a:srgbClr val="000000"/>
              </a:solidFill>
              <a:latin typeface="Calibri"/>
              <a:ea typeface="Calibri"/>
              <a:cs typeface="Calibri"/>
              <a:sym typeface="Calibri"/>
            </a:endParaRPr>
          </a:p>
        </p:txBody>
      </p:sp>
      <p:sp>
        <p:nvSpPr>
          <p:cNvPr id="4" name="Text Placeholder 2">
            <a:extLst>
              <a:ext uri="{FF2B5EF4-FFF2-40B4-BE49-F238E27FC236}">
                <a16:creationId xmlns:a16="http://schemas.microsoft.com/office/drawing/2014/main" id="{A44F49A9-7EDE-5545-186F-7219C7B1FE03}"/>
              </a:ext>
            </a:extLst>
          </p:cNvPr>
          <p:cNvSpPr txBox="1">
            <a:spLocks/>
          </p:cNvSpPr>
          <p:nvPr/>
        </p:nvSpPr>
        <p:spPr>
          <a:xfrm>
            <a:off x="380010" y="885825"/>
            <a:ext cx="8383979" cy="5556250"/>
          </a:xfrm>
          <a:prstGeom prst="rect">
            <a:avLst/>
          </a:prstGeom>
          <a:noFill/>
          <a:ln>
            <a:noFill/>
          </a:ln>
        </p:spPr>
        <p:txBody>
          <a:bodyPr spcFirstLastPara="1" wrap="square" lIns="0" tIns="0" rIns="0" bIns="0" anchor="ctr" anchorCtr="0">
            <a:norm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chemeClr val="dk1"/>
              </a:buClr>
              <a:buSzPts val="2400"/>
              <a:buFont typeface="Calibri"/>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8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a:spcBef>
                <a:spcPts val="0"/>
              </a:spcBef>
            </a:pPr>
            <a:r>
              <a:rPr lang="en-US" sz="2200" b="0" dirty="0">
                <a:solidFill>
                  <a:srgbClr val="000000"/>
                </a:solidFill>
                <a:latin typeface="Calibri" panose="020F0502020204030204" pitchFamily="34" charset="0"/>
                <a:cs typeface="Calibri" panose="020F0502020204030204" pitchFamily="34" charset="0"/>
              </a:rPr>
              <a:t>Jillian Wall, MPH</a:t>
            </a:r>
          </a:p>
          <a:p>
            <a:pPr>
              <a:spcBef>
                <a:spcPts val="0"/>
              </a:spcBef>
            </a:pPr>
            <a:r>
              <a:rPr lang="en-US" sz="2200" b="0" dirty="0">
                <a:solidFill>
                  <a:srgbClr val="000000"/>
                </a:solidFill>
                <a:latin typeface="Calibri" panose="020F0502020204030204" pitchFamily="34" charset="0"/>
                <a:cs typeface="Calibri" panose="020F0502020204030204" pitchFamily="34" charset="0"/>
              </a:rPr>
              <a:t>Respiratory Disease Epidemiologist, </a:t>
            </a:r>
          </a:p>
          <a:p>
            <a:r>
              <a:rPr lang="en-US" sz="2200" b="0" dirty="0">
                <a:solidFill>
                  <a:srgbClr val="000000"/>
                </a:solidFill>
                <a:latin typeface="Calibri" panose="020F0502020204030204" pitchFamily="34" charset="0"/>
                <a:cs typeface="Calibri" panose="020F0502020204030204" pitchFamily="34" charset="0"/>
              </a:rPr>
              <a:t>Influenza Surveillance Coordinator</a:t>
            </a:r>
            <a:endParaRPr lang="en-US" sz="2200" b="0" dirty="0">
              <a:latin typeface="Calibri" panose="020F0502020204030204" pitchFamily="34" charset="0"/>
              <a:cs typeface="Calibri" panose="020F0502020204030204" pitchFamily="34" charset="0"/>
            </a:endParaRPr>
          </a:p>
          <a:p>
            <a:r>
              <a:rPr lang="en-US" sz="2200" b="0" dirty="0">
                <a:solidFill>
                  <a:srgbClr val="000000"/>
                </a:solidFill>
                <a:latin typeface="Calibri" panose="020F0502020204030204" pitchFamily="34" charset="0"/>
                <a:cs typeface="Calibri" panose="020F0502020204030204" pitchFamily="34" charset="0"/>
              </a:rPr>
              <a:t>West Virginia Department of Health and Human Resources</a:t>
            </a:r>
          </a:p>
          <a:p>
            <a:r>
              <a:rPr lang="en-US" sz="2200" b="0" dirty="0">
                <a:latin typeface="Calibri" panose="020F0502020204030204" pitchFamily="34" charset="0"/>
                <a:cs typeface="Calibri" panose="020F0502020204030204" pitchFamily="34" charset="0"/>
              </a:rPr>
              <a:t>Bureau for Public Health</a:t>
            </a:r>
          </a:p>
          <a:p>
            <a:r>
              <a:rPr lang="en-US" sz="2200" b="0" dirty="0">
                <a:latin typeface="Calibri" panose="020F0502020204030204" pitchFamily="34" charset="0"/>
                <a:cs typeface="Calibri" panose="020F0502020204030204" pitchFamily="34" charset="0"/>
              </a:rPr>
              <a:t>Office of Epidemiology and Prevention Services</a:t>
            </a:r>
          </a:p>
          <a:p>
            <a:r>
              <a:rPr lang="en-US" sz="2200" b="0" dirty="0">
                <a:latin typeface="Calibri" panose="020F0502020204030204" pitchFamily="34" charset="0"/>
                <a:cs typeface="Calibri" panose="020F0502020204030204" pitchFamily="34" charset="0"/>
              </a:rPr>
              <a:t>Division of Infectious Disease Epidemiology</a:t>
            </a:r>
          </a:p>
          <a:p>
            <a:r>
              <a:rPr lang="en-US" sz="2200" b="0" dirty="0">
                <a:solidFill>
                  <a:srgbClr val="000000"/>
                </a:solidFill>
                <a:latin typeface="Calibri" panose="020F0502020204030204" pitchFamily="34" charset="0"/>
                <a:cs typeface="Calibri" panose="020F0502020204030204" pitchFamily="34" charset="0"/>
              </a:rPr>
              <a:t>350 Capitol Street, Room 125</a:t>
            </a:r>
            <a:endParaRPr lang="en-US" sz="2200" b="0" dirty="0">
              <a:latin typeface="Calibri" panose="020F0502020204030204" pitchFamily="34" charset="0"/>
              <a:cs typeface="Calibri" panose="020F0502020204030204" pitchFamily="34" charset="0"/>
            </a:endParaRPr>
          </a:p>
          <a:p>
            <a:r>
              <a:rPr lang="en-US" sz="2200" b="0" dirty="0">
                <a:solidFill>
                  <a:srgbClr val="000000"/>
                </a:solidFill>
                <a:latin typeface="Calibri" panose="020F0502020204030204" pitchFamily="34" charset="0"/>
                <a:cs typeface="Calibri" panose="020F0502020204030204" pitchFamily="34" charset="0"/>
              </a:rPr>
              <a:t>Charleston, WV 25301</a:t>
            </a:r>
            <a:endParaRPr lang="en-US" sz="2200" b="0" dirty="0">
              <a:latin typeface="Calibri" panose="020F0502020204030204" pitchFamily="34" charset="0"/>
              <a:cs typeface="Calibri" panose="020F0502020204030204" pitchFamily="34" charset="0"/>
            </a:endParaRPr>
          </a:p>
          <a:p>
            <a:r>
              <a:rPr lang="en-US" sz="2200" b="0" dirty="0">
                <a:solidFill>
                  <a:srgbClr val="000000"/>
                </a:solidFill>
                <a:latin typeface="Calibri" panose="020F0502020204030204" pitchFamily="34" charset="0"/>
                <a:cs typeface="Calibri" panose="020F0502020204030204" pitchFamily="34" charset="0"/>
              </a:rPr>
              <a:t>Phone: (304) 352-6217</a:t>
            </a:r>
            <a:endParaRPr lang="en-US" sz="2200" b="0" dirty="0">
              <a:latin typeface="Calibri" panose="020F0502020204030204" pitchFamily="34" charset="0"/>
              <a:cs typeface="Calibri" panose="020F0502020204030204" pitchFamily="34" charset="0"/>
            </a:endParaRPr>
          </a:p>
          <a:p>
            <a:r>
              <a:rPr lang="en-US" sz="2200" b="0" dirty="0">
                <a:solidFill>
                  <a:srgbClr val="000000"/>
                </a:solidFill>
                <a:latin typeface="Calibri" panose="020F0502020204030204" pitchFamily="34" charset="0"/>
                <a:cs typeface="Calibri" panose="020F0502020204030204" pitchFamily="34" charset="0"/>
              </a:rPr>
              <a:t>Fax: (304) 558-8736</a:t>
            </a:r>
          </a:p>
          <a:p>
            <a:r>
              <a:rPr lang="en-US" sz="2200" b="0" dirty="0">
                <a:solidFill>
                  <a:srgbClr val="000000"/>
                </a:solidFill>
                <a:latin typeface="Calibri" panose="020F0502020204030204" pitchFamily="34" charset="0"/>
                <a:cs typeface="Calibri" panose="020F0502020204030204" pitchFamily="34" charset="0"/>
              </a:rPr>
              <a:t>Email: </a:t>
            </a:r>
            <a:r>
              <a:rPr lang="en-US" sz="2200" b="0" u="sng" dirty="0">
                <a:solidFill>
                  <a:schemeClr val="tx1"/>
                </a:solidFill>
                <a:latin typeface="Calibri" panose="020F0502020204030204" pitchFamily="34" charset="0"/>
                <a:cs typeface="Calibri" panose="020F0502020204030204" pitchFamily="34" charset="0"/>
              </a:rPr>
              <a:t>Jillian.L.Wall@wv.gov</a:t>
            </a:r>
          </a:p>
          <a:p>
            <a:r>
              <a:rPr lang="en-US" sz="2200" b="0" dirty="0">
                <a:solidFill>
                  <a:schemeClr val="tx1"/>
                </a:solidFill>
                <a:latin typeface="Calibri" panose="020F0502020204030204" pitchFamily="34" charset="0"/>
                <a:cs typeface="Calibri" panose="020F0502020204030204" pitchFamily="34" charset="0"/>
              </a:rPr>
              <a:t>Website: </a:t>
            </a:r>
            <a:r>
              <a:rPr lang="en-US" sz="2200" b="0" u="sng" dirty="0">
                <a:solidFill>
                  <a:schemeClr val="tx1"/>
                </a:solidFill>
                <a:latin typeface="Calibri" panose="020F0502020204030204" pitchFamily="34" charset="0"/>
                <a:cs typeface="Calibri" panose="020F0502020204030204" pitchFamily="34" charset="0"/>
              </a:rPr>
              <a:t>oeps.wv.gov/flu/pages/default.aspx</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D3862-0EB5-FEBF-F870-4D40E9503735}"/>
              </a:ext>
            </a:extLst>
          </p:cNvPr>
          <p:cNvSpPr>
            <a:spLocks noGrp="1"/>
          </p:cNvSpPr>
          <p:nvPr>
            <p:ph type="title"/>
          </p:nvPr>
        </p:nvSpPr>
        <p:spPr/>
        <p:txBody>
          <a:bodyPr/>
          <a:lstStyle/>
          <a:p>
            <a:r>
              <a:rPr lang="en-US" dirty="0"/>
              <a:t>Objectives</a:t>
            </a:r>
          </a:p>
        </p:txBody>
      </p:sp>
      <p:sp>
        <p:nvSpPr>
          <p:cNvPr id="3" name="Text Placeholder 2">
            <a:extLst>
              <a:ext uri="{FF2B5EF4-FFF2-40B4-BE49-F238E27FC236}">
                <a16:creationId xmlns:a16="http://schemas.microsoft.com/office/drawing/2014/main" id="{52E3C9C3-46AE-E53F-4066-FA62411046FC}"/>
              </a:ext>
            </a:extLst>
          </p:cNvPr>
          <p:cNvSpPr>
            <a:spLocks noGrp="1"/>
          </p:cNvSpPr>
          <p:nvPr>
            <p:ph type="body" idx="1"/>
          </p:nvPr>
        </p:nvSpPr>
        <p:spPr/>
        <p:txBody>
          <a:bodyPr/>
          <a:lstStyle/>
          <a:p>
            <a:pPr marL="571500" indent="-342900">
              <a:buFont typeface="Arial" panose="020B0604020202020204" pitchFamily="34" charset="0"/>
              <a:buChar char="•"/>
            </a:pPr>
            <a:r>
              <a:rPr lang="en-US" b="0" dirty="0"/>
              <a:t>Identify the partners involved in an outbreak investigation of Influenza A(H3N2)v during a fair.</a:t>
            </a:r>
          </a:p>
          <a:p>
            <a:pPr marL="571500" indent="-342900">
              <a:buFont typeface="Arial" panose="020B0604020202020204" pitchFamily="34" charset="0"/>
              <a:buChar char="•"/>
            </a:pPr>
            <a:endParaRPr lang="en-US" b="0" dirty="0"/>
          </a:p>
          <a:p>
            <a:pPr marL="571500" indent="-342900">
              <a:buFont typeface="Arial" panose="020B0604020202020204" pitchFamily="34" charset="0"/>
              <a:buChar char="•"/>
            </a:pPr>
            <a:r>
              <a:rPr lang="en-US" b="0" dirty="0"/>
              <a:t>Understand the steps taken to control an Influenza A(H3N2)v outbreak.</a:t>
            </a:r>
          </a:p>
          <a:p>
            <a:pPr marL="571500" indent="-342900">
              <a:buFont typeface="Arial" panose="020B0604020202020204" pitchFamily="34" charset="0"/>
              <a:buChar char="•"/>
            </a:pPr>
            <a:endParaRPr lang="en-US" b="0" dirty="0"/>
          </a:p>
          <a:p>
            <a:pPr marL="571500" indent="-342900">
              <a:buFont typeface="Arial" panose="020B0604020202020204" pitchFamily="34" charset="0"/>
              <a:buChar char="•"/>
            </a:pPr>
            <a:r>
              <a:rPr lang="en-US" b="0" dirty="0"/>
              <a:t>Understand the recommendations made by public health to the fair board, cases, and contacts.</a:t>
            </a:r>
          </a:p>
          <a:p>
            <a:pPr marL="571500" indent="-342900">
              <a:buFont typeface="Arial" panose="020B0604020202020204" pitchFamily="34" charset="0"/>
              <a:buChar char="•"/>
            </a:pPr>
            <a:endParaRPr lang="en-US" dirty="0"/>
          </a:p>
          <a:p>
            <a:pPr marL="5715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E20FF94-19C0-B7F6-A155-5881F72BC5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Tree>
    <p:extLst>
      <p:ext uri="{BB962C8B-B14F-4D97-AF65-F5344CB8AC3E}">
        <p14:creationId xmlns:p14="http://schemas.microsoft.com/office/powerpoint/2010/main" val="3572483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D221-796D-8AD6-F691-780B6C56FA2C}"/>
              </a:ext>
            </a:extLst>
          </p:cNvPr>
          <p:cNvSpPr>
            <a:spLocks noGrp="1"/>
          </p:cNvSpPr>
          <p:nvPr>
            <p:ph type="title"/>
          </p:nvPr>
        </p:nvSpPr>
        <p:spPr/>
        <p:txBody>
          <a:bodyPr/>
          <a:lstStyle/>
          <a:p>
            <a:r>
              <a:rPr lang="en-US" dirty="0"/>
              <a:t>Agencies Involved</a:t>
            </a:r>
          </a:p>
        </p:txBody>
      </p:sp>
      <p:sp>
        <p:nvSpPr>
          <p:cNvPr id="3" name="Text Placeholder 2">
            <a:extLst>
              <a:ext uri="{FF2B5EF4-FFF2-40B4-BE49-F238E27FC236}">
                <a16:creationId xmlns:a16="http://schemas.microsoft.com/office/drawing/2014/main" id="{8DE5FA6E-C9F7-43C5-90DB-34440364504A}"/>
              </a:ext>
            </a:extLst>
          </p:cNvPr>
          <p:cNvSpPr>
            <a:spLocks noGrp="1"/>
          </p:cNvSpPr>
          <p:nvPr>
            <p:ph type="body" idx="1"/>
          </p:nvPr>
        </p:nvSpPr>
        <p:spPr/>
        <p:txBody>
          <a:bodyPr>
            <a:normAutofit fontScale="92500" lnSpcReduction="10000"/>
          </a:bodyPr>
          <a:lstStyle/>
          <a:p>
            <a:pPr marL="571500" indent="-342900">
              <a:buFont typeface="Arial" panose="020B0604020202020204" pitchFamily="34" charset="0"/>
              <a:buChar char="•"/>
            </a:pPr>
            <a:r>
              <a:rPr lang="en-US" b="0" dirty="0"/>
              <a:t>Fair Board</a:t>
            </a:r>
          </a:p>
          <a:p>
            <a:pPr marL="571500" indent="-342900">
              <a:buFont typeface="Arial" panose="020B0604020202020204" pitchFamily="34" charset="0"/>
              <a:buChar char="•"/>
            </a:pPr>
            <a:endParaRPr lang="en-US" b="0" dirty="0"/>
          </a:p>
          <a:p>
            <a:pPr marL="571500" indent="-342900">
              <a:buFont typeface="Arial" panose="020B0604020202020204" pitchFamily="34" charset="0"/>
              <a:buChar char="•"/>
            </a:pPr>
            <a:r>
              <a:rPr lang="en-US" b="0" dirty="0"/>
              <a:t>Jackson County Local Health Department (LHD)</a:t>
            </a:r>
          </a:p>
          <a:p>
            <a:pPr marL="571500" indent="-342900">
              <a:buFont typeface="Arial" panose="020B0604020202020204" pitchFamily="34" charset="0"/>
              <a:buChar char="•"/>
            </a:pPr>
            <a:endParaRPr lang="en-US" b="0" dirty="0"/>
          </a:p>
          <a:p>
            <a:pPr marL="571500" indent="-342900">
              <a:buFont typeface="Arial" panose="020B0604020202020204" pitchFamily="34" charset="0"/>
              <a:buChar char="•"/>
            </a:pPr>
            <a:r>
              <a:rPr lang="en-US" b="0" dirty="0"/>
              <a:t>National Veterinary Services Laboratory </a:t>
            </a:r>
          </a:p>
          <a:p>
            <a:pPr marL="228600" indent="0"/>
            <a:endParaRPr lang="en-US" b="0" dirty="0"/>
          </a:p>
          <a:p>
            <a:pPr marL="571500" indent="-342900">
              <a:buFont typeface="Arial" panose="020B0604020202020204" pitchFamily="34" charset="0"/>
              <a:buChar char="•"/>
            </a:pPr>
            <a:r>
              <a:rPr lang="en-US" b="0" dirty="0"/>
              <a:t>Centers for Disease Control and Prevention (CDC)</a:t>
            </a:r>
          </a:p>
          <a:p>
            <a:pPr marL="571500" indent="-342900">
              <a:buFont typeface="Arial" panose="020B0604020202020204" pitchFamily="34" charset="0"/>
              <a:buChar char="•"/>
            </a:pPr>
            <a:endParaRPr lang="en-US" b="0" dirty="0"/>
          </a:p>
          <a:p>
            <a:pPr marL="571500" indent="-342900">
              <a:buFont typeface="Arial" panose="020B0604020202020204" pitchFamily="34" charset="0"/>
              <a:buChar char="•"/>
            </a:pPr>
            <a:r>
              <a:rPr lang="en-US" b="0" dirty="0"/>
              <a:t>West Virginia Department of Health and Human Resources (DHHR), Office of Epidemiology and Prevention Services (OEPS)</a:t>
            </a:r>
          </a:p>
          <a:p>
            <a:pPr marL="571500" indent="-342900">
              <a:buFont typeface="Arial" panose="020B0604020202020204" pitchFamily="34" charset="0"/>
              <a:buChar char="•"/>
            </a:pPr>
            <a:endParaRPr lang="en-US" b="0" dirty="0"/>
          </a:p>
          <a:p>
            <a:pPr marL="571500" indent="-342900">
              <a:buFont typeface="Arial" panose="020B0604020202020204" pitchFamily="34" charset="0"/>
              <a:buChar char="•"/>
            </a:pPr>
            <a:r>
              <a:rPr lang="en-US" b="0" dirty="0"/>
              <a:t>DHHR, West Virginia Office of Laboratory Services (WV OLS)</a:t>
            </a:r>
          </a:p>
          <a:p>
            <a:pPr marL="571500" indent="-342900">
              <a:buFont typeface="Arial" panose="020B0604020202020204" pitchFamily="34" charset="0"/>
              <a:buChar char="•"/>
            </a:pPr>
            <a:endParaRPr lang="en-US" b="0" dirty="0"/>
          </a:p>
          <a:p>
            <a:pPr marL="571500" indent="-342900">
              <a:buFont typeface="Arial" panose="020B0604020202020204" pitchFamily="34" charset="0"/>
              <a:buChar char="•"/>
            </a:pPr>
            <a:r>
              <a:rPr lang="en-US" b="0" dirty="0"/>
              <a:t>West Virginia Department of Agriculture (WVDA)</a:t>
            </a:r>
          </a:p>
          <a:p>
            <a:pPr marL="571500" indent="-342900">
              <a:buFont typeface="Arial" panose="020B0604020202020204" pitchFamily="34" charset="0"/>
              <a:buChar char="•"/>
            </a:pPr>
            <a:endParaRPr lang="en-US" dirty="0"/>
          </a:p>
          <a:p>
            <a:pPr marL="571500" indent="-342900">
              <a:buFont typeface="Arial" panose="020B0604020202020204" pitchFamily="34" charset="0"/>
              <a:buChar char="•"/>
            </a:pPr>
            <a:endParaRPr lang="en-US" dirty="0"/>
          </a:p>
          <a:p>
            <a:pPr marL="5715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D65EE8E-7D3A-D398-1165-C78FA54CB3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3234202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Connector: Elbow 77">
            <a:extLst>
              <a:ext uri="{FF2B5EF4-FFF2-40B4-BE49-F238E27FC236}">
                <a16:creationId xmlns:a16="http://schemas.microsoft.com/office/drawing/2014/main" id="{8E4DDFE2-B81D-9532-A698-6E60555111BF}"/>
              </a:ext>
            </a:extLst>
          </p:cNvPr>
          <p:cNvCxnSpPr>
            <a:cxnSpLocks/>
          </p:cNvCxnSpPr>
          <p:nvPr/>
        </p:nvCxnSpPr>
        <p:spPr>
          <a:xfrm rot="16200000" flipV="1">
            <a:off x="8084451" y="1850062"/>
            <a:ext cx="919217" cy="204476"/>
          </a:xfrm>
          <a:prstGeom prst="bentConnector3">
            <a:avLst>
              <a:gd name="adj1" fmla="val 9973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7525E5C5-189B-7D37-02EF-854BD0DAD80D}"/>
              </a:ext>
            </a:extLst>
          </p:cNvPr>
          <p:cNvCxnSpPr>
            <a:cxnSpLocks/>
          </p:cNvCxnSpPr>
          <p:nvPr/>
        </p:nvCxnSpPr>
        <p:spPr>
          <a:xfrm rot="5400000" flipH="1" flipV="1">
            <a:off x="4252118" y="1796636"/>
            <a:ext cx="560552" cy="133035"/>
          </a:xfrm>
          <a:prstGeom prst="bentConnector3">
            <a:avLst>
              <a:gd name="adj1" fmla="val 9973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414B573F-6459-451A-AD3F-5C410A949D32}"/>
              </a:ext>
            </a:extLst>
          </p:cNvPr>
          <p:cNvCxnSpPr>
            <a:cxnSpLocks/>
          </p:cNvCxnSpPr>
          <p:nvPr/>
        </p:nvCxnSpPr>
        <p:spPr>
          <a:xfrm rot="5400000" flipH="1" flipV="1">
            <a:off x="2538679" y="1726132"/>
            <a:ext cx="775064" cy="125182"/>
          </a:xfrm>
          <a:prstGeom prst="bentConnector3">
            <a:avLst>
              <a:gd name="adj1" fmla="val 9915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607054F7-2B57-D1C5-3C7A-0B0F14B26DA9}"/>
              </a:ext>
            </a:extLst>
          </p:cNvPr>
          <p:cNvCxnSpPr/>
          <p:nvPr/>
        </p:nvCxnSpPr>
        <p:spPr>
          <a:xfrm rot="5400000" flipH="1" flipV="1">
            <a:off x="2191168" y="1496227"/>
            <a:ext cx="1225070" cy="166031"/>
          </a:xfrm>
          <a:prstGeom prst="bentConnector3">
            <a:avLst>
              <a:gd name="adj1" fmla="val 10006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D9E0DDBC-10DE-85C3-CBDF-FC2904298F97}"/>
              </a:ext>
            </a:extLst>
          </p:cNvPr>
          <p:cNvCxnSpPr>
            <a:cxnSpLocks/>
          </p:cNvCxnSpPr>
          <p:nvPr/>
        </p:nvCxnSpPr>
        <p:spPr>
          <a:xfrm rot="5400000" flipH="1" flipV="1">
            <a:off x="660426" y="1473524"/>
            <a:ext cx="1225071" cy="142568"/>
          </a:xfrm>
          <a:prstGeom prst="bentConnector3">
            <a:avLst>
              <a:gd name="adj1" fmla="val 9976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9C4CE777-53A7-8BF0-C568-C408645DAD75}"/>
              </a:ext>
            </a:extLst>
          </p:cNvPr>
          <p:cNvCxnSpPr>
            <a:cxnSpLocks/>
          </p:cNvCxnSpPr>
          <p:nvPr/>
        </p:nvCxnSpPr>
        <p:spPr>
          <a:xfrm rot="5400000" flipH="1" flipV="1">
            <a:off x="5448734" y="1492066"/>
            <a:ext cx="1110666" cy="119626"/>
          </a:xfrm>
          <a:prstGeom prst="bentConnector3">
            <a:avLst>
              <a:gd name="adj1" fmla="val 99780"/>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A77112F8-ABBE-D06D-FD36-D89534AA8771}"/>
              </a:ext>
            </a:extLst>
          </p:cNvPr>
          <p:cNvSpPr/>
          <p:nvPr/>
        </p:nvSpPr>
        <p:spPr>
          <a:xfrm>
            <a:off x="262222" y="2350761"/>
            <a:ext cx="8644142"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en-US" sz="1400" dirty="0">
              <a:latin typeface="Calibri" panose="020F0502020204030204" pitchFamily="34" charset="0"/>
              <a:cs typeface="Calibri" panose="020F0502020204030204" pitchFamily="34" charset="0"/>
            </a:endParaRPr>
          </a:p>
        </p:txBody>
      </p:sp>
      <p:sp>
        <p:nvSpPr>
          <p:cNvPr id="63" name="Rectangle: Rounded Corners 62">
            <a:extLst>
              <a:ext uri="{FF2B5EF4-FFF2-40B4-BE49-F238E27FC236}">
                <a16:creationId xmlns:a16="http://schemas.microsoft.com/office/drawing/2014/main" id="{4BE507C8-F227-193C-9FF7-CF009F3241EE}"/>
              </a:ext>
            </a:extLst>
          </p:cNvPr>
          <p:cNvSpPr/>
          <p:nvPr/>
        </p:nvSpPr>
        <p:spPr>
          <a:xfrm>
            <a:off x="1373382" y="4577248"/>
            <a:ext cx="7532982" cy="91440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097E1C-74F1-8953-19F7-43DCE3D72AF7}"/>
              </a:ext>
            </a:extLst>
          </p:cNvPr>
          <p:cNvSpPr>
            <a:spLocks noGrp="1"/>
          </p:cNvSpPr>
          <p:nvPr>
            <p:ph type="title"/>
          </p:nvPr>
        </p:nvSpPr>
        <p:spPr/>
        <p:txBody>
          <a:bodyPr/>
          <a:lstStyle/>
          <a:p>
            <a:r>
              <a:rPr lang="en-US" dirty="0"/>
              <a:t>Outbreak Timeline</a:t>
            </a:r>
          </a:p>
        </p:txBody>
      </p:sp>
      <p:sp>
        <p:nvSpPr>
          <p:cNvPr id="4" name="Slide Number Placeholder 3">
            <a:extLst>
              <a:ext uri="{FF2B5EF4-FFF2-40B4-BE49-F238E27FC236}">
                <a16:creationId xmlns:a16="http://schemas.microsoft.com/office/drawing/2014/main" id="{170A436C-7168-FBF1-A978-19743C15A3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grpSp>
        <p:nvGrpSpPr>
          <p:cNvPr id="26" name="Group 25">
            <a:extLst>
              <a:ext uri="{FF2B5EF4-FFF2-40B4-BE49-F238E27FC236}">
                <a16:creationId xmlns:a16="http://schemas.microsoft.com/office/drawing/2014/main" id="{51EC9522-28A9-3E77-A55B-F01005A342CD}"/>
              </a:ext>
            </a:extLst>
          </p:cNvPr>
          <p:cNvGrpSpPr/>
          <p:nvPr/>
        </p:nvGrpSpPr>
        <p:grpSpPr>
          <a:xfrm>
            <a:off x="245393" y="1774818"/>
            <a:ext cx="8691526" cy="720000"/>
            <a:chOff x="226237" y="1606487"/>
            <a:chExt cx="8691526" cy="720000"/>
          </a:xfrm>
        </p:grpSpPr>
        <p:sp>
          <p:nvSpPr>
            <p:cNvPr id="27" name="Arrow: Right 26">
              <a:extLst>
                <a:ext uri="{FF2B5EF4-FFF2-40B4-BE49-F238E27FC236}">
                  <a16:creationId xmlns:a16="http://schemas.microsoft.com/office/drawing/2014/main" id="{03D61E05-18EC-7034-D599-61A824CB982C}"/>
                </a:ext>
              </a:extLst>
            </p:cNvPr>
            <p:cNvSpPr/>
            <p:nvPr/>
          </p:nvSpPr>
          <p:spPr>
            <a:xfrm>
              <a:off x="226237" y="1606487"/>
              <a:ext cx="8691526" cy="720000"/>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900">
                <a:ln w="0"/>
                <a:solidFill>
                  <a:schemeClr val="bg1"/>
                </a:solidFill>
                <a:effectLst>
                  <a:outerShdw blurRad="38100" dist="19050" dir="2700000" algn="tl" rotWithShape="0">
                    <a:schemeClr val="dk1">
                      <a:alpha val="40000"/>
                    </a:schemeClr>
                  </a:outerShdw>
                </a:effectLst>
              </a:endParaRPr>
            </a:p>
          </p:txBody>
        </p:sp>
        <p:sp>
          <p:nvSpPr>
            <p:cNvPr id="28" name="Freeform: Shape 27">
              <a:extLst>
                <a:ext uri="{FF2B5EF4-FFF2-40B4-BE49-F238E27FC236}">
                  <a16:creationId xmlns:a16="http://schemas.microsoft.com/office/drawing/2014/main" id="{D645070B-D0A1-BA73-0EE4-DEFD50202878}"/>
                </a:ext>
              </a:extLst>
            </p:cNvPr>
            <p:cNvSpPr/>
            <p:nvPr/>
          </p:nvSpPr>
          <p:spPr>
            <a:xfrm>
              <a:off x="8302974" y="1786487"/>
              <a:ext cx="411128" cy="360000"/>
            </a:xfrm>
            <a:custGeom>
              <a:avLst/>
              <a:gdLst>
                <a:gd name="connsiteX0" fmla="*/ 0 w 411128"/>
                <a:gd name="connsiteY0" fmla="*/ 0 h 360000"/>
                <a:gd name="connsiteX1" fmla="*/ 411128 w 411128"/>
                <a:gd name="connsiteY1" fmla="*/ 0 h 360000"/>
                <a:gd name="connsiteX2" fmla="*/ 411128 w 411128"/>
                <a:gd name="connsiteY2" fmla="*/ 360000 h 360000"/>
                <a:gd name="connsiteX3" fmla="*/ 0 w 411128"/>
                <a:gd name="connsiteY3" fmla="*/ 360000 h 360000"/>
                <a:gd name="connsiteX4" fmla="*/ 0 w 411128"/>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128" h="360000">
                  <a:moveTo>
                    <a:pt x="0" y="0"/>
                  </a:moveTo>
                  <a:lnTo>
                    <a:pt x="411128" y="0"/>
                  </a:lnTo>
                  <a:lnTo>
                    <a:pt x="411128" y="360000"/>
                  </a:lnTo>
                  <a:lnTo>
                    <a:pt x="0" y="36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01600" rIns="0" bIns="101600" numCol="1" spcCol="1270" anchor="ctr" anchorCtr="0">
              <a:noAutofit/>
            </a:bodyPr>
            <a:lstStyle/>
            <a:p>
              <a:pPr marL="0" lvl="0" indent="0" algn="ctr" defTabSz="444500">
                <a:lnSpc>
                  <a:spcPct val="90000"/>
                </a:lnSpc>
                <a:spcBef>
                  <a:spcPct val="0"/>
                </a:spcBef>
                <a:spcAft>
                  <a:spcPct val="35000"/>
                </a:spcAft>
                <a:buNone/>
              </a:pPr>
              <a:r>
                <a:rPr lang="en-US" sz="1000" b="1" kern="12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Aug   9</a:t>
              </a:r>
            </a:p>
          </p:txBody>
        </p:sp>
        <p:sp>
          <p:nvSpPr>
            <p:cNvPr id="29" name="Freeform: Shape 28">
              <a:extLst>
                <a:ext uri="{FF2B5EF4-FFF2-40B4-BE49-F238E27FC236}">
                  <a16:creationId xmlns:a16="http://schemas.microsoft.com/office/drawing/2014/main" id="{382B69B9-634E-BEFB-EB79-04B6AC2362DE}"/>
                </a:ext>
              </a:extLst>
            </p:cNvPr>
            <p:cNvSpPr/>
            <p:nvPr/>
          </p:nvSpPr>
          <p:spPr>
            <a:xfrm>
              <a:off x="7779480" y="1786487"/>
              <a:ext cx="411128" cy="360000"/>
            </a:xfrm>
            <a:custGeom>
              <a:avLst/>
              <a:gdLst>
                <a:gd name="connsiteX0" fmla="*/ 0 w 411128"/>
                <a:gd name="connsiteY0" fmla="*/ 0 h 360000"/>
                <a:gd name="connsiteX1" fmla="*/ 411128 w 411128"/>
                <a:gd name="connsiteY1" fmla="*/ 0 h 360000"/>
                <a:gd name="connsiteX2" fmla="*/ 411128 w 411128"/>
                <a:gd name="connsiteY2" fmla="*/ 360000 h 360000"/>
                <a:gd name="connsiteX3" fmla="*/ 0 w 411128"/>
                <a:gd name="connsiteY3" fmla="*/ 360000 h 360000"/>
                <a:gd name="connsiteX4" fmla="*/ 0 w 411128"/>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128" h="360000">
                  <a:moveTo>
                    <a:pt x="0" y="0"/>
                  </a:moveTo>
                  <a:lnTo>
                    <a:pt x="411128" y="0"/>
                  </a:lnTo>
                  <a:lnTo>
                    <a:pt x="411128" y="360000"/>
                  </a:lnTo>
                  <a:lnTo>
                    <a:pt x="0" y="36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01600" rIns="0" bIns="101600" numCol="1" spcCol="1270" anchor="ctr" anchorCtr="0">
              <a:noAutofit/>
            </a:bodyPr>
            <a:lstStyle/>
            <a:p>
              <a:pPr marL="0" lvl="0" indent="0" algn="ctr" defTabSz="444500">
                <a:lnSpc>
                  <a:spcPct val="90000"/>
                </a:lnSpc>
                <a:spcBef>
                  <a:spcPct val="0"/>
                </a:spcBef>
                <a:spcAft>
                  <a:spcPct val="35000"/>
                </a:spcAft>
                <a:buNone/>
              </a:pPr>
              <a:r>
                <a:rPr lang="en-US" sz="1000" b="1" kern="12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Aug   8</a:t>
              </a:r>
            </a:p>
          </p:txBody>
        </p:sp>
        <p:sp>
          <p:nvSpPr>
            <p:cNvPr id="30" name="Freeform: Shape 29">
              <a:extLst>
                <a:ext uri="{FF2B5EF4-FFF2-40B4-BE49-F238E27FC236}">
                  <a16:creationId xmlns:a16="http://schemas.microsoft.com/office/drawing/2014/main" id="{32A2EB1C-262D-18BC-9BAA-3EF166AE062C}"/>
                </a:ext>
              </a:extLst>
            </p:cNvPr>
            <p:cNvSpPr/>
            <p:nvPr/>
          </p:nvSpPr>
          <p:spPr>
            <a:xfrm>
              <a:off x="7258614" y="1794757"/>
              <a:ext cx="411128" cy="360000"/>
            </a:xfrm>
            <a:custGeom>
              <a:avLst/>
              <a:gdLst>
                <a:gd name="connsiteX0" fmla="*/ 0 w 411128"/>
                <a:gd name="connsiteY0" fmla="*/ 0 h 360000"/>
                <a:gd name="connsiteX1" fmla="*/ 411128 w 411128"/>
                <a:gd name="connsiteY1" fmla="*/ 0 h 360000"/>
                <a:gd name="connsiteX2" fmla="*/ 411128 w 411128"/>
                <a:gd name="connsiteY2" fmla="*/ 360000 h 360000"/>
                <a:gd name="connsiteX3" fmla="*/ 0 w 411128"/>
                <a:gd name="connsiteY3" fmla="*/ 360000 h 360000"/>
                <a:gd name="connsiteX4" fmla="*/ 0 w 411128"/>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128" h="360000">
                  <a:moveTo>
                    <a:pt x="0" y="0"/>
                  </a:moveTo>
                  <a:lnTo>
                    <a:pt x="411128" y="0"/>
                  </a:lnTo>
                  <a:lnTo>
                    <a:pt x="411128" y="360000"/>
                  </a:lnTo>
                  <a:lnTo>
                    <a:pt x="0" y="36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01600" rIns="0" bIns="101600" numCol="1" spcCol="1270" anchor="ctr" anchorCtr="0">
              <a:noAutofit/>
            </a:bodyPr>
            <a:lstStyle/>
            <a:p>
              <a:pPr marL="0" lvl="0" indent="0" algn="ctr" defTabSz="444500">
                <a:lnSpc>
                  <a:spcPct val="90000"/>
                </a:lnSpc>
                <a:spcBef>
                  <a:spcPct val="0"/>
                </a:spcBef>
                <a:spcAft>
                  <a:spcPct val="35000"/>
                </a:spcAft>
                <a:buNone/>
              </a:pPr>
              <a:r>
                <a:rPr lang="en-US" sz="1000" b="1" kern="12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Aug   7</a:t>
              </a:r>
            </a:p>
          </p:txBody>
        </p:sp>
        <p:sp>
          <p:nvSpPr>
            <p:cNvPr id="31" name="Freeform: Shape 30">
              <a:extLst>
                <a:ext uri="{FF2B5EF4-FFF2-40B4-BE49-F238E27FC236}">
                  <a16:creationId xmlns:a16="http://schemas.microsoft.com/office/drawing/2014/main" id="{A2EF00E1-5B7C-0E32-761B-EA7E8A631D61}"/>
                </a:ext>
              </a:extLst>
            </p:cNvPr>
            <p:cNvSpPr/>
            <p:nvPr/>
          </p:nvSpPr>
          <p:spPr>
            <a:xfrm>
              <a:off x="6739498" y="1786487"/>
              <a:ext cx="411128" cy="360000"/>
            </a:xfrm>
            <a:custGeom>
              <a:avLst/>
              <a:gdLst>
                <a:gd name="connsiteX0" fmla="*/ 0 w 411128"/>
                <a:gd name="connsiteY0" fmla="*/ 0 h 360000"/>
                <a:gd name="connsiteX1" fmla="*/ 411128 w 411128"/>
                <a:gd name="connsiteY1" fmla="*/ 0 h 360000"/>
                <a:gd name="connsiteX2" fmla="*/ 411128 w 411128"/>
                <a:gd name="connsiteY2" fmla="*/ 360000 h 360000"/>
                <a:gd name="connsiteX3" fmla="*/ 0 w 411128"/>
                <a:gd name="connsiteY3" fmla="*/ 360000 h 360000"/>
                <a:gd name="connsiteX4" fmla="*/ 0 w 411128"/>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128" h="360000">
                  <a:moveTo>
                    <a:pt x="0" y="0"/>
                  </a:moveTo>
                  <a:lnTo>
                    <a:pt x="411128" y="0"/>
                  </a:lnTo>
                  <a:lnTo>
                    <a:pt x="411128" y="360000"/>
                  </a:lnTo>
                  <a:lnTo>
                    <a:pt x="0" y="36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01600" rIns="0" bIns="101600" numCol="1" spcCol="1270" anchor="ctr" anchorCtr="0">
              <a:noAutofit/>
            </a:bodyPr>
            <a:lstStyle/>
            <a:p>
              <a:pPr marL="0" lvl="0" indent="0" algn="ctr" defTabSz="444500">
                <a:lnSpc>
                  <a:spcPct val="90000"/>
                </a:lnSpc>
                <a:spcBef>
                  <a:spcPct val="0"/>
                </a:spcBef>
                <a:spcAft>
                  <a:spcPct val="35000"/>
                </a:spcAft>
                <a:buNone/>
              </a:pPr>
              <a:r>
                <a:rPr lang="en-US" sz="1000" b="1" kern="12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Aug   6</a:t>
              </a:r>
            </a:p>
          </p:txBody>
        </p:sp>
        <p:sp>
          <p:nvSpPr>
            <p:cNvPr id="32" name="Freeform: Shape 31">
              <a:extLst>
                <a:ext uri="{FF2B5EF4-FFF2-40B4-BE49-F238E27FC236}">
                  <a16:creationId xmlns:a16="http://schemas.microsoft.com/office/drawing/2014/main" id="{CFB58082-CC43-E926-983D-2B596BB54E99}"/>
                </a:ext>
              </a:extLst>
            </p:cNvPr>
            <p:cNvSpPr/>
            <p:nvPr/>
          </p:nvSpPr>
          <p:spPr>
            <a:xfrm>
              <a:off x="6220382" y="1786487"/>
              <a:ext cx="411128" cy="360000"/>
            </a:xfrm>
            <a:custGeom>
              <a:avLst/>
              <a:gdLst>
                <a:gd name="connsiteX0" fmla="*/ 0 w 411128"/>
                <a:gd name="connsiteY0" fmla="*/ 0 h 360000"/>
                <a:gd name="connsiteX1" fmla="*/ 411128 w 411128"/>
                <a:gd name="connsiteY1" fmla="*/ 0 h 360000"/>
                <a:gd name="connsiteX2" fmla="*/ 411128 w 411128"/>
                <a:gd name="connsiteY2" fmla="*/ 360000 h 360000"/>
                <a:gd name="connsiteX3" fmla="*/ 0 w 411128"/>
                <a:gd name="connsiteY3" fmla="*/ 360000 h 360000"/>
                <a:gd name="connsiteX4" fmla="*/ 0 w 411128"/>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128" h="360000">
                  <a:moveTo>
                    <a:pt x="0" y="0"/>
                  </a:moveTo>
                  <a:lnTo>
                    <a:pt x="411128" y="0"/>
                  </a:lnTo>
                  <a:lnTo>
                    <a:pt x="411128" y="360000"/>
                  </a:lnTo>
                  <a:lnTo>
                    <a:pt x="0" y="36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01600" rIns="0" bIns="101600" numCol="1" spcCol="1270" anchor="ctr" anchorCtr="0">
              <a:noAutofit/>
            </a:bodyPr>
            <a:lstStyle/>
            <a:p>
              <a:pPr marL="0" lvl="0" indent="0" algn="ctr" defTabSz="444500">
                <a:lnSpc>
                  <a:spcPct val="90000"/>
                </a:lnSpc>
                <a:spcBef>
                  <a:spcPct val="0"/>
                </a:spcBef>
                <a:spcAft>
                  <a:spcPct val="35000"/>
                </a:spcAft>
                <a:buNone/>
              </a:pPr>
              <a:r>
                <a:rPr lang="en-US" sz="1000" b="1" kern="12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Aug   5</a:t>
              </a:r>
            </a:p>
          </p:txBody>
        </p:sp>
        <p:sp>
          <p:nvSpPr>
            <p:cNvPr id="33" name="Freeform: Shape 32">
              <a:extLst>
                <a:ext uri="{FF2B5EF4-FFF2-40B4-BE49-F238E27FC236}">
                  <a16:creationId xmlns:a16="http://schemas.microsoft.com/office/drawing/2014/main" id="{66E70449-2297-C080-9FBA-38323220AF22}"/>
                </a:ext>
              </a:extLst>
            </p:cNvPr>
            <p:cNvSpPr/>
            <p:nvPr/>
          </p:nvSpPr>
          <p:spPr>
            <a:xfrm>
              <a:off x="5697479" y="1786487"/>
              <a:ext cx="411128" cy="360000"/>
            </a:xfrm>
            <a:custGeom>
              <a:avLst/>
              <a:gdLst>
                <a:gd name="connsiteX0" fmla="*/ 0 w 411128"/>
                <a:gd name="connsiteY0" fmla="*/ 0 h 360000"/>
                <a:gd name="connsiteX1" fmla="*/ 411128 w 411128"/>
                <a:gd name="connsiteY1" fmla="*/ 0 h 360000"/>
                <a:gd name="connsiteX2" fmla="*/ 411128 w 411128"/>
                <a:gd name="connsiteY2" fmla="*/ 360000 h 360000"/>
                <a:gd name="connsiteX3" fmla="*/ 0 w 411128"/>
                <a:gd name="connsiteY3" fmla="*/ 360000 h 360000"/>
                <a:gd name="connsiteX4" fmla="*/ 0 w 411128"/>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128" h="360000">
                  <a:moveTo>
                    <a:pt x="0" y="0"/>
                  </a:moveTo>
                  <a:lnTo>
                    <a:pt x="411128" y="0"/>
                  </a:lnTo>
                  <a:lnTo>
                    <a:pt x="411128" y="360000"/>
                  </a:lnTo>
                  <a:lnTo>
                    <a:pt x="0" y="36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01600" rIns="0" bIns="101600" numCol="1" spcCol="1270" anchor="ctr" anchorCtr="0">
              <a:noAutofit/>
            </a:bodyPr>
            <a:lstStyle/>
            <a:p>
              <a:pPr marL="0" lvl="0" indent="0" algn="ctr" defTabSz="444500">
                <a:lnSpc>
                  <a:spcPct val="90000"/>
                </a:lnSpc>
                <a:spcBef>
                  <a:spcPct val="0"/>
                </a:spcBef>
                <a:spcAft>
                  <a:spcPct val="35000"/>
                </a:spcAft>
                <a:buNone/>
              </a:pPr>
              <a:r>
                <a:rPr lang="en-US" sz="1000" b="1" kern="12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Aug   4</a:t>
              </a:r>
            </a:p>
          </p:txBody>
        </p:sp>
        <p:sp>
          <p:nvSpPr>
            <p:cNvPr id="34" name="Freeform: Shape 33">
              <a:extLst>
                <a:ext uri="{FF2B5EF4-FFF2-40B4-BE49-F238E27FC236}">
                  <a16:creationId xmlns:a16="http://schemas.microsoft.com/office/drawing/2014/main" id="{432A6271-6A05-96F9-D85A-4F8C72A9DAF1}"/>
                </a:ext>
              </a:extLst>
            </p:cNvPr>
            <p:cNvSpPr/>
            <p:nvPr/>
          </p:nvSpPr>
          <p:spPr>
            <a:xfrm>
              <a:off x="5177674" y="1794757"/>
              <a:ext cx="411128" cy="360000"/>
            </a:xfrm>
            <a:custGeom>
              <a:avLst/>
              <a:gdLst>
                <a:gd name="connsiteX0" fmla="*/ 0 w 411128"/>
                <a:gd name="connsiteY0" fmla="*/ 0 h 360000"/>
                <a:gd name="connsiteX1" fmla="*/ 411128 w 411128"/>
                <a:gd name="connsiteY1" fmla="*/ 0 h 360000"/>
                <a:gd name="connsiteX2" fmla="*/ 411128 w 411128"/>
                <a:gd name="connsiteY2" fmla="*/ 360000 h 360000"/>
                <a:gd name="connsiteX3" fmla="*/ 0 w 411128"/>
                <a:gd name="connsiteY3" fmla="*/ 360000 h 360000"/>
                <a:gd name="connsiteX4" fmla="*/ 0 w 411128"/>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128" h="360000">
                  <a:moveTo>
                    <a:pt x="0" y="0"/>
                  </a:moveTo>
                  <a:lnTo>
                    <a:pt x="411128" y="0"/>
                  </a:lnTo>
                  <a:lnTo>
                    <a:pt x="411128" y="360000"/>
                  </a:lnTo>
                  <a:lnTo>
                    <a:pt x="0" y="36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01600" rIns="0" bIns="101600" numCol="1" spcCol="1270" anchor="ctr" anchorCtr="0">
              <a:noAutofit/>
            </a:bodyPr>
            <a:lstStyle/>
            <a:p>
              <a:pPr marL="0" lvl="0" indent="0" algn="ctr" defTabSz="444500">
                <a:lnSpc>
                  <a:spcPct val="90000"/>
                </a:lnSpc>
                <a:spcBef>
                  <a:spcPct val="0"/>
                </a:spcBef>
                <a:spcAft>
                  <a:spcPct val="35000"/>
                </a:spcAft>
                <a:buNone/>
              </a:pPr>
              <a:r>
                <a:rPr lang="en-US" sz="1000" b="1" kern="12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Aug   3</a:t>
              </a:r>
            </a:p>
          </p:txBody>
        </p:sp>
        <p:sp>
          <p:nvSpPr>
            <p:cNvPr id="35" name="Freeform: Shape 34">
              <a:extLst>
                <a:ext uri="{FF2B5EF4-FFF2-40B4-BE49-F238E27FC236}">
                  <a16:creationId xmlns:a16="http://schemas.microsoft.com/office/drawing/2014/main" id="{181E725A-EE77-B43A-5029-05671F5741DD}"/>
                </a:ext>
              </a:extLst>
            </p:cNvPr>
            <p:cNvSpPr/>
            <p:nvPr/>
          </p:nvSpPr>
          <p:spPr>
            <a:xfrm>
              <a:off x="4684711" y="1801409"/>
              <a:ext cx="411128" cy="360000"/>
            </a:xfrm>
            <a:custGeom>
              <a:avLst/>
              <a:gdLst>
                <a:gd name="connsiteX0" fmla="*/ 0 w 411128"/>
                <a:gd name="connsiteY0" fmla="*/ 0 h 360000"/>
                <a:gd name="connsiteX1" fmla="*/ 411128 w 411128"/>
                <a:gd name="connsiteY1" fmla="*/ 0 h 360000"/>
                <a:gd name="connsiteX2" fmla="*/ 411128 w 411128"/>
                <a:gd name="connsiteY2" fmla="*/ 360000 h 360000"/>
                <a:gd name="connsiteX3" fmla="*/ 0 w 411128"/>
                <a:gd name="connsiteY3" fmla="*/ 360000 h 360000"/>
                <a:gd name="connsiteX4" fmla="*/ 0 w 411128"/>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128" h="360000">
                  <a:moveTo>
                    <a:pt x="0" y="0"/>
                  </a:moveTo>
                  <a:lnTo>
                    <a:pt x="411128" y="0"/>
                  </a:lnTo>
                  <a:lnTo>
                    <a:pt x="411128" y="360000"/>
                  </a:lnTo>
                  <a:lnTo>
                    <a:pt x="0" y="36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01600" rIns="0" bIns="101600" numCol="1" spcCol="1270" anchor="ctr" anchorCtr="0">
              <a:noAutofit/>
            </a:bodyPr>
            <a:lstStyle/>
            <a:p>
              <a:pPr marL="0" lvl="0" indent="0" algn="ctr" defTabSz="444500">
                <a:lnSpc>
                  <a:spcPct val="90000"/>
                </a:lnSpc>
                <a:spcBef>
                  <a:spcPct val="0"/>
                </a:spcBef>
                <a:spcAft>
                  <a:spcPct val="35000"/>
                </a:spcAft>
                <a:buNone/>
              </a:pPr>
              <a:r>
                <a:rPr lang="en-US" sz="1000" b="1" kern="12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Aug   2</a:t>
              </a:r>
            </a:p>
          </p:txBody>
        </p:sp>
        <p:sp>
          <p:nvSpPr>
            <p:cNvPr id="36" name="Freeform: Shape 35">
              <a:extLst>
                <a:ext uri="{FF2B5EF4-FFF2-40B4-BE49-F238E27FC236}">
                  <a16:creationId xmlns:a16="http://schemas.microsoft.com/office/drawing/2014/main" id="{1161DE28-AFA5-740D-066E-775FBEF8020C}"/>
                </a:ext>
              </a:extLst>
            </p:cNvPr>
            <p:cNvSpPr/>
            <p:nvPr/>
          </p:nvSpPr>
          <p:spPr>
            <a:xfrm>
              <a:off x="4185370" y="1787242"/>
              <a:ext cx="411128" cy="360000"/>
            </a:xfrm>
            <a:custGeom>
              <a:avLst/>
              <a:gdLst>
                <a:gd name="connsiteX0" fmla="*/ 0 w 411128"/>
                <a:gd name="connsiteY0" fmla="*/ 0 h 360000"/>
                <a:gd name="connsiteX1" fmla="*/ 411128 w 411128"/>
                <a:gd name="connsiteY1" fmla="*/ 0 h 360000"/>
                <a:gd name="connsiteX2" fmla="*/ 411128 w 411128"/>
                <a:gd name="connsiteY2" fmla="*/ 360000 h 360000"/>
                <a:gd name="connsiteX3" fmla="*/ 0 w 411128"/>
                <a:gd name="connsiteY3" fmla="*/ 360000 h 360000"/>
                <a:gd name="connsiteX4" fmla="*/ 0 w 411128"/>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128" h="360000">
                  <a:moveTo>
                    <a:pt x="0" y="0"/>
                  </a:moveTo>
                  <a:lnTo>
                    <a:pt x="411128" y="0"/>
                  </a:lnTo>
                  <a:lnTo>
                    <a:pt x="411128" y="360000"/>
                  </a:lnTo>
                  <a:lnTo>
                    <a:pt x="0" y="36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01600" rIns="0" bIns="101600" numCol="1" spcCol="1270" anchor="ctr" anchorCtr="0">
              <a:noAutofit/>
            </a:bodyPr>
            <a:lstStyle/>
            <a:p>
              <a:pPr marL="0" lvl="0" indent="0" algn="ctr" defTabSz="444500">
                <a:lnSpc>
                  <a:spcPct val="90000"/>
                </a:lnSpc>
                <a:spcBef>
                  <a:spcPct val="0"/>
                </a:spcBef>
                <a:spcAft>
                  <a:spcPct val="35000"/>
                </a:spcAft>
                <a:buNone/>
              </a:pPr>
              <a:r>
                <a:rPr lang="en-US" sz="1000" b="1" kern="12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Aug   1</a:t>
              </a:r>
            </a:p>
          </p:txBody>
        </p:sp>
        <p:sp>
          <p:nvSpPr>
            <p:cNvPr id="37" name="Freeform: Shape 36">
              <a:extLst>
                <a:ext uri="{FF2B5EF4-FFF2-40B4-BE49-F238E27FC236}">
                  <a16:creationId xmlns:a16="http://schemas.microsoft.com/office/drawing/2014/main" id="{55691E32-E077-DCA5-39D4-6B67F34597B0}"/>
                </a:ext>
              </a:extLst>
            </p:cNvPr>
            <p:cNvSpPr/>
            <p:nvPr/>
          </p:nvSpPr>
          <p:spPr>
            <a:xfrm>
              <a:off x="3686508" y="1794757"/>
              <a:ext cx="411128" cy="360000"/>
            </a:xfrm>
            <a:custGeom>
              <a:avLst/>
              <a:gdLst>
                <a:gd name="connsiteX0" fmla="*/ 0 w 411128"/>
                <a:gd name="connsiteY0" fmla="*/ 0 h 360000"/>
                <a:gd name="connsiteX1" fmla="*/ 411128 w 411128"/>
                <a:gd name="connsiteY1" fmla="*/ 0 h 360000"/>
                <a:gd name="connsiteX2" fmla="*/ 411128 w 411128"/>
                <a:gd name="connsiteY2" fmla="*/ 360000 h 360000"/>
                <a:gd name="connsiteX3" fmla="*/ 0 w 411128"/>
                <a:gd name="connsiteY3" fmla="*/ 360000 h 360000"/>
                <a:gd name="connsiteX4" fmla="*/ 0 w 411128"/>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128" h="360000">
                  <a:moveTo>
                    <a:pt x="0" y="0"/>
                  </a:moveTo>
                  <a:lnTo>
                    <a:pt x="411128" y="0"/>
                  </a:lnTo>
                  <a:lnTo>
                    <a:pt x="411128" y="360000"/>
                  </a:lnTo>
                  <a:lnTo>
                    <a:pt x="0" y="36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01600" rIns="0" bIns="101600" numCol="1" spcCol="1270" anchor="ctr" anchorCtr="0">
              <a:noAutofit/>
            </a:bodyPr>
            <a:lstStyle/>
            <a:p>
              <a:pPr marL="0" lvl="0" indent="0" algn="ctr" defTabSz="444500">
                <a:lnSpc>
                  <a:spcPct val="90000"/>
                </a:lnSpc>
                <a:spcBef>
                  <a:spcPct val="0"/>
                </a:spcBef>
                <a:spcAft>
                  <a:spcPct val="35000"/>
                </a:spcAft>
                <a:buNone/>
              </a:pPr>
              <a:r>
                <a:rPr lang="en-US" sz="1000" b="1" kern="12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July 31</a:t>
              </a:r>
            </a:p>
          </p:txBody>
        </p:sp>
        <p:sp>
          <p:nvSpPr>
            <p:cNvPr id="38" name="Freeform: Shape 37">
              <a:extLst>
                <a:ext uri="{FF2B5EF4-FFF2-40B4-BE49-F238E27FC236}">
                  <a16:creationId xmlns:a16="http://schemas.microsoft.com/office/drawing/2014/main" id="{3D3F70BF-DCBF-3DDE-342A-E3F9301876FA}"/>
                </a:ext>
              </a:extLst>
            </p:cNvPr>
            <p:cNvSpPr/>
            <p:nvPr/>
          </p:nvSpPr>
          <p:spPr>
            <a:xfrm>
              <a:off x="3136766" y="1794757"/>
              <a:ext cx="411128" cy="360000"/>
            </a:xfrm>
            <a:custGeom>
              <a:avLst/>
              <a:gdLst>
                <a:gd name="connsiteX0" fmla="*/ 0 w 411128"/>
                <a:gd name="connsiteY0" fmla="*/ 0 h 360000"/>
                <a:gd name="connsiteX1" fmla="*/ 411128 w 411128"/>
                <a:gd name="connsiteY1" fmla="*/ 0 h 360000"/>
                <a:gd name="connsiteX2" fmla="*/ 411128 w 411128"/>
                <a:gd name="connsiteY2" fmla="*/ 360000 h 360000"/>
                <a:gd name="connsiteX3" fmla="*/ 0 w 411128"/>
                <a:gd name="connsiteY3" fmla="*/ 360000 h 360000"/>
                <a:gd name="connsiteX4" fmla="*/ 0 w 411128"/>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128" h="360000">
                  <a:moveTo>
                    <a:pt x="0" y="0"/>
                  </a:moveTo>
                  <a:lnTo>
                    <a:pt x="411128" y="0"/>
                  </a:lnTo>
                  <a:lnTo>
                    <a:pt x="411128" y="360000"/>
                  </a:lnTo>
                  <a:lnTo>
                    <a:pt x="0" y="36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01600" rIns="0" bIns="101600" numCol="1" spcCol="1270" anchor="ctr" anchorCtr="0">
              <a:noAutofit/>
            </a:bodyPr>
            <a:lstStyle/>
            <a:p>
              <a:pPr marL="0" lvl="0" indent="0" algn="ctr" defTabSz="444500">
                <a:lnSpc>
                  <a:spcPct val="90000"/>
                </a:lnSpc>
                <a:spcBef>
                  <a:spcPct val="0"/>
                </a:spcBef>
                <a:spcAft>
                  <a:spcPct val="35000"/>
                </a:spcAft>
                <a:buNone/>
              </a:pPr>
              <a:r>
                <a:rPr lang="en-US" sz="1000" b="1" kern="12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July 30</a:t>
              </a:r>
            </a:p>
          </p:txBody>
        </p:sp>
        <p:sp>
          <p:nvSpPr>
            <p:cNvPr id="39" name="Freeform: Shape 38">
              <a:extLst>
                <a:ext uri="{FF2B5EF4-FFF2-40B4-BE49-F238E27FC236}">
                  <a16:creationId xmlns:a16="http://schemas.microsoft.com/office/drawing/2014/main" id="{E3C71BED-2451-D2C1-E2FE-23A5632822DC}"/>
                </a:ext>
              </a:extLst>
            </p:cNvPr>
            <p:cNvSpPr/>
            <p:nvPr/>
          </p:nvSpPr>
          <p:spPr>
            <a:xfrm>
              <a:off x="2585126" y="1794757"/>
              <a:ext cx="411128" cy="360000"/>
            </a:xfrm>
            <a:custGeom>
              <a:avLst/>
              <a:gdLst>
                <a:gd name="connsiteX0" fmla="*/ 0 w 411128"/>
                <a:gd name="connsiteY0" fmla="*/ 0 h 360000"/>
                <a:gd name="connsiteX1" fmla="*/ 411128 w 411128"/>
                <a:gd name="connsiteY1" fmla="*/ 0 h 360000"/>
                <a:gd name="connsiteX2" fmla="*/ 411128 w 411128"/>
                <a:gd name="connsiteY2" fmla="*/ 360000 h 360000"/>
                <a:gd name="connsiteX3" fmla="*/ 0 w 411128"/>
                <a:gd name="connsiteY3" fmla="*/ 360000 h 360000"/>
                <a:gd name="connsiteX4" fmla="*/ 0 w 411128"/>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128" h="360000">
                  <a:moveTo>
                    <a:pt x="0" y="0"/>
                  </a:moveTo>
                  <a:lnTo>
                    <a:pt x="411128" y="0"/>
                  </a:lnTo>
                  <a:lnTo>
                    <a:pt x="411128" y="360000"/>
                  </a:lnTo>
                  <a:lnTo>
                    <a:pt x="0" y="36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01600" rIns="0" bIns="101600" numCol="1" spcCol="1270" anchor="ctr" anchorCtr="0">
              <a:noAutofit/>
            </a:bodyPr>
            <a:lstStyle/>
            <a:p>
              <a:pPr marL="0" lvl="0" indent="0" algn="ctr" defTabSz="444500">
                <a:lnSpc>
                  <a:spcPct val="90000"/>
                </a:lnSpc>
                <a:spcBef>
                  <a:spcPct val="0"/>
                </a:spcBef>
                <a:spcAft>
                  <a:spcPct val="35000"/>
                </a:spcAft>
                <a:buNone/>
              </a:pPr>
              <a:r>
                <a:rPr lang="en-US" sz="1000" b="1" kern="120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July 29</a:t>
              </a:r>
            </a:p>
          </p:txBody>
        </p:sp>
        <p:sp>
          <p:nvSpPr>
            <p:cNvPr id="40" name="Freeform: Shape 39">
              <a:extLst>
                <a:ext uri="{FF2B5EF4-FFF2-40B4-BE49-F238E27FC236}">
                  <a16:creationId xmlns:a16="http://schemas.microsoft.com/office/drawing/2014/main" id="{A5B840C0-FC3C-EA0E-863E-4878ED55FF14}"/>
                </a:ext>
              </a:extLst>
            </p:cNvPr>
            <p:cNvSpPr/>
            <p:nvPr/>
          </p:nvSpPr>
          <p:spPr>
            <a:xfrm>
              <a:off x="2054251" y="1794757"/>
              <a:ext cx="411128" cy="360000"/>
            </a:xfrm>
            <a:custGeom>
              <a:avLst/>
              <a:gdLst>
                <a:gd name="connsiteX0" fmla="*/ 0 w 411128"/>
                <a:gd name="connsiteY0" fmla="*/ 0 h 360000"/>
                <a:gd name="connsiteX1" fmla="*/ 411128 w 411128"/>
                <a:gd name="connsiteY1" fmla="*/ 0 h 360000"/>
                <a:gd name="connsiteX2" fmla="*/ 411128 w 411128"/>
                <a:gd name="connsiteY2" fmla="*/ 360000 h 360000"/>
                <a:gd name="connsiteX3" fmla="*/ 0 w 411128"/>
                <a:gd name="connsiteY3" fmla="*/ 360000 h 360000"/>
                <a:gd name="connsiteX4" fmla="*/ 0 w 411128"/>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128" h="360000">
                  <a:moveTo>
                    <a:pt x="0" y="0"/>
                  </a:moveTo>
                  <a:lnTo>
                    <a:pt x="411128" y="0"/>
                  </a:lnTo>
                  <a:lnTo>
                    <a:pt x="411128" y="360000"/>
                  </a:lnTo>
                  <a:lnTo>
                    <a:pt x="0" y="36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01600" rIns="0" bIns="101600" numCol="1" spcCol="1270" anchor="ctr" anchorCtr="0">
              <a:noAutofit/>
            </a:bodyPr>
            <a:lstStyle/>
            <a:p>
              <a:pPr marL="0" lvl="0" indent="0" algn="ctr" defTabSz="444500">
                <a:lnSpc>
                  <a:spcPct val="90000"/>
                </a:lnSpc>
                <a:spcBef>
                  <a:spcPct val="0"/>
                </a:spcBef>
                <a:spcAft>
                  <a:spcPct val="35000"/>
                </a:spcAft>
                <a:buNone/>
              </a:pPr>
              <a:r>
                <a:rPr lang="en-US" sz="1000" b="1" kern="1200" dirty="0">
                  <a:ln w="0"/>
                  <a:solidFill>
                    <a:srgbClr val="C0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July 28</a:t>
              </a:r>
            </a:p>
          </p:txBody>
        </p:sp>
        <p:sp>
          <p:nvSpPr>
            <p:cNvPr id="41" name="Freeform: Shape 40">
              <a:extLst>
                <a:ext uri="{FF2B5EF4-FFF2-40B4-BE49-F238E27FC236}">
                  <a16:creationId xmlns:a16="http://schemas.microsoft.com/office/drawing/2014/main" id="{041D9A44-F82F-9629-8263-01D67C3B8149}"/>
                </a:ext>
              </a:extLst>
            </p:cNvPr>
            <p:cNvSpPr/>
            <p:nvPr/>
          </p:nvSpPr>
          <p:spPr>
            <a:xfrm>
              <a:off x="1522014" y="1794757"/>
              <a:ext cx="411128" cy="360000"/>
            </a:xfrm>
            <a:custGeom>
              <a:avLst/>
              <a:gdLst>
                <a:gd name="connsiteX0" fmla="*/ 0 w 411128"/>
                <a:gd name="connsiteY0" fmla="*/ 0 h 360000"/>
                <a:gd name="connsiteX1" fmla="*/ 411128 w 411128"/>
                <a:gd name="connsiteY1" fmla="*/ 0 h 360000"/>
                <a:gd name="connsiteX2" fmla="*/ 411128 w 411128"/>
                <a:gd name="connsiteY2" fmla="*/ 360000 h 360000"/>
                <a:gd name="connsiteX3" fmla="*/ 0 w 411128"/>
                <a:gd name="connsiteY3" fmla="*/ 360000 h 360000"/>
                <a:gd name="connsiteX4" fmla="*/ 0 w 411128"/>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128" h="360000">
                  <a:moveTo>
                    <a:pt x="0" y="0"/>
                  </a:moveTo>
                  <a:lnTo>
                    <a:pt x="411128" y="0"/>
                  </a:lnTo>
                  <a:lnTo>
                    <a:pt x="411128" y="360000"/>
                  </a:lnTo>
                  <a:lnTo>
                    <a:pt x="0" y="36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01600" rIns="0" bIns="101600" numCol="1" spcCol="1270" anchor="ctr" anchorCtr="0">
              <a:noAutofit/>
            </a:bodyPr>
            <a:lstStyle/>
            <a:p>
              <a:pPr marL="0" lvl="0" indent="0" algn="ctr" defTabSz="444500">
                <a:lnSpc>
                  <a:spcPct val="90000"/>
                </a:lnSpc>
                <a:spcBef>
                  <a:spcPct val="0"/>
                </a:spcBef>
                <a:spcAft>
                  <a:spcPct val="35000"/>
                </a:spcAft>
                <a:buNone/>
              </a:pPr>
              <a:r>
                <a:rPr lang="en-US" sz="1000" b="1" kern="1200" dirty="0">
                  <a:ln w="0"/>
                  <a:solidFill>
                    <a:srgbClr val="C0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July 27</a:t>
              </a:r>
            </a:p>
          </p:txBody>
        </p:sp>
        <p:sp>
          <p:nvSpPr>
            <p:cNvPr id="42" name="Freeform: Shape 41">
              <a:extLst>
                <a:ext uri="{FF2B5EF4-FFF2-40B4-BE49-F238E27FC236}">
                  <a16:creationId xmlns:a16="http://schemas.microsoft.com/office/drawing/2014/main" id="{C496261B-BE41-4CF4-8CBC-94680F8209A6}"/>
                </a:ext>
              </a:extLst>
            </p:cNvPr>
            <p:cNvSpPr/>
            <p:nvPr/>
          </p:nvSpPr>
          <p:spPr>
            <a:xfrm>
              <a:off x="955745" y="1794757"/>
              <a:ext cx="411128" cy="360000"/>
            </a:xfrm>
            <a:custGeom>
              <a:avLst/>
              <a:gdLst>
                <a:gd name="connsiteX0" fmla="*/ 0 w 411128"/>
                <a:gd name="connsiteY0" fmla="*/ 0 h 360000"/>
                <a:gd name="connsiteX1" fmla="*/ 411128 w 411128"/>
                <a:gd name="connsiteY1" fmla="*/ 0 h 360000"/>
                <a:gd name="connsiteX2" fmla="*/ 411128 w 411128"/>
                <a:gd name="connsiteY2" fmla="*/ 360000 h 360000"/>
                <a:gd name="connsiteX3" fmla="*/ 0 w 411128"/>
                <a:gd name="connsiteY3" fmla="*/ 360000 h 360000"/>
                <a:gd name="connsiteX4" fmla="*/ 0 w 411128"/>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128" h="360000">
                  <a:moveTo>
                    <a:pt x="0" y="0"/>
                  </a:moveTo>
                  <a:lnTo>
                    <a:pt x="411128" y="0"/>
                  </a:lnTo>
                  <a:lnTo>
                    <a:pt x="411128" y="360000"/>
                  </a:lnTo>
                  <a:lnTo>
                    <a:pt x="0" y="36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01600" rIns="0" bIns="101600" numCol="1" spcCol="1270" anchor="ctr" anchorCtr="0">
              <a:noAutofit/>
            </a:bodyPr>
            <a:lstStyle/>
            <a:p>
              <a:pPr marL="0" lvl="0" indent="0" algn="ctr" defTabSz="444500">
                <a:lnSpc>
                  <a:spcPct val="90000"/>
                </a:lnSpc>
                <a:spcBef>
                  <a:spcPct val="0"/>
                </a:spcBef>
                <a:spcAft>
                  <a:spcPct val="35000"/>
                </a:spcAft>
                <a:buNone/>
              </a:pPr>
              <a:r>
                <a:rPr lang="en-US" sz="1000" b="1" kern="1200" dirty="0">
                  <a:ln w="0"/>
                  <a:solidFill>
                    <a:srgbClr val="C0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July 26</a:t>
              </a:r>
            </a:p>
          </p:txBody>
        </p:sp>
        <p:sp>
          <p:nvSpPr>
            <p:cNvPr id="43" name="Freeform: Shape 42">
              <a:extLst>
                <a:ext uri="{FF2B5EF4-FFF2-40B4-BE49-F238E27FC236}">
                  <a16:creationId xmlns:a16="http://schemas.microsoft.com/office/drawing/2014/main" id="{83B39300-D7EA-1574-2B6F-54E32C3F3A6C}"/>
                </a:ext>
              </a:extLst>
            </p:cNvPr>
            <p:cNvSpPr/>
            <p:nvPr/>
          </p:nvSpPr>
          <p:spPr>
            <a:xfrm>
              <a:off x="406492" y="1796928"/>
              <a:ext cx="411128" cy="360000"/>
            </a:xfrm>
            <a:custGeom>
              <a:avLst/>
              <a:gdLst>
                <a:gd name="connsiteX0" fmla="*/ 0 w 411128"/>
                <a:gd name="connsiteY0" fmla="*/ 0 h 360000"/>
                <a:gd name="connsiteX1" fmla="*/ 411128 w 411128"/>
                <a:gd name="connsiteY1" fmla="*/ 0 h 360000"/>
                <a:gd name="connsiteX2" fmla="*/ 411128 w 411128"/>
                <a:gd name="connsiteY2" fmla="*/ 360000 h 360000"/>
                <a:gd name="connsiteX3" fmla="*/ 0 w 411128"/>
                <a:gd name="connsiteY3" fmla="*/ 360000 h 360000"/>
                <a:gd name="connsiteX4" fmla="*/ 0 w 411128"/>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128" h="360000">
                  <a:moveTo>
                    <a:pt x="0" y="0"/>
                  </a:moveTo>
                  <a:lnTo>
                    <a:pt x="411128" y="0"/>
                  </a:lnTo>
                  <a:lnTo>
                    <a:pt x="411128" y="360000"/>
                  </a:lnTo>
                  <a:lnTo>
                    <a:pt x="0" y="36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01600" rIns="0" bIns="101600" numCol="1" spcCol="1270" anchor="ctr" anchorCtr="0">
              <a:noAutofit/>
            </a:bodyPr>
            <a:lstStyle/>
            <a:p>
              <a:pPr marL="0" lvl="0" indent="0" algn="ctr" defTabSz="444500">
                <a:lnSpc>
                  <a:spcPct val="90000"/>
                </a:lnSpc>
                <a:spcBef>
                  <a:spcPct val="0"/>
                </a:spcBef>
                <a:spcAft>
                  <a:spcPct val="35000"/>
                </a:spcAft>
                <a:buNone/>
              </a:pPr>
              <a:r>
                <a:rPr lang="en-US" sz="1000" b="1" kern="1200" dirty="0">
                  <a:ln w="0"/>
                  <a:solidFill>
                    <a:srgbClr val="C0000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July 25</a:t>
              </a:r>
            </a:p>
          </p:txBody>
        </p:sp>
      </p:grpSp>
      <p:sp>
        <p:nvSpPr>
          <p:cNvPr id="7" name="Arrow: Left-Right 6">
            <a:extLst>
              <a:ext uri="{FF2B5EF4-FFF2-40B4-BE49-F238E27FC236}">
                <a16:creationId xmlns:a16="http://schemas.microsoft.com/office/drawing/2014/main" id="{5BD54F04-8404-19AC-E82B-E673814148C9}"/>
              </a:ext>
            </a:extLst>
          </p:cNvPr>
          <p:cNvSpPr/>
          <p:nvPr/>
        </p:nvSpPr>
        <p:spPr>
          <a:xfrm>
            <a:off x="245393" y="1598428"/>
            <a:ext cx="3323076" cy="358648"/>
          </a:xfrm>
          <a:prstGeom prst="leftRightArrow">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Jackson County Junior Fair</a:t>
            </a:r>
          </a:p>
        </p:txBody>
      </p:sp>
      <p:sp>
        <p:nvSpPr>
          <p:cNvPr id="61" name="Rectangle: Rounded Corners 60">
            <a:extLst>
              <a:ext uri="{FF2B5EF4-FFF2-40B4-BE49-F238E27FC236}">
                <a16:creationId xmlns:a16="http://schemas.microsoft.com/office/drawing/2014/main" id="{B7B0FD74-FA4A-2A02-A2F2-53B11FEEE59B}"/>
              </a:ext>
            </a:extLst>
          </p:cNvPr>
          <p:cNvSpPr/>
          <p:nvPr/>
        </p:nvSpPr>
        <p:spPr>
          <a:xfrm>
            <a:off x="1360583" y="3562809"/>
            <a:ext cx="7532982" cy="91440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4" name="Rectangle: Rounded Corners 63">
            <a:extLst>
              <a:ext uri="{FF2B5EF4-FFF2-40B4-BE49-F238E27FC236}">
                <a16:creationId xmlns:a16="http://schemas.microsoft.com/office/drawing/2014/main" id="{962A2D16-44D9-0545-4F47-F0AED9BACFA3}"/>
              </a:ext>
            </a:extLst>
          </p:cNvPr>
          <p:cNvSpPr/>
          <p:nvPr/>
        </p:nvSpPr>
        <p:spPr>
          <a:xfrm>
            <a:off x="1373382" y="5583397"/>
            <a:ext cx="7532982" cy="91440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9" name="Arrow: Chevron 68">
            <a:extLst>
              <a:ext uri="{FF2B5EF4-FFF2-40B4-BE49-F238E27FC236}">
                <a16:creationId xmlns:a16="http://schemas.microsoft.com/office/drawing/2014/main" id="{62F61018-B5A7-7316-7D89-42AC148F5828}"/>
              </a:ext>
            </a:extLst>
          </p:cNvPr>
          <p:cNvSpPr/>
          <p:nvPr/>
        </p:nvSpPr>
        <p:spPr>
          <a:xfrm>
            <a:off x="2604282" y="4115043"/>
            <a:ext cx="3112901" cy="283464"/>
          </a:xfrm>
          <a:prstGeom prst="chevron">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bg1"/>
                </a:solidFill>
                <a:latin typeface="Calibri" panose="020F0502020204030204" pitchFamily="34" charset="0"/>
                <a:cs typeface="Calibri" panose="020F0502020204030204" pitchFamily="34" charset="0"/>
              </a:rPr>
              <a:t>Illness</a:t>
            </a:r>
          </a:p>
          <a:p>
            <a:r>
              <a:rPr lang="en-US" sz="900" b="1" dirty="0">
                <a:solidFill>
                  <a:schemeClr val="bg1"/>
                </a:solidFill>
                <a:latin typeface="Calibri" panose="020F0502020204030204" pitchFamily="34" charset="0"/>
                <a:cs typeface="Calibri" panose="020F0502020204030204" pitchFamily="34" charset="0"/>
              </a:rPr>
              <a:t>Onset</a:t>
            </a:r>
          </a:p>
        </p:txBody>
      </p:sp>
      <p:sp>
        <p:nvSpPr>
          <p:cNvPr id="68" name="TextBox 67">
            <a:extLst>
              <a:ext uri="{FF2B5EF4-FFF2-40B4-BE49-F238E27FC236}">
                <a16:creationId xmlns:a16="http://schemas.microsoft.com/office/drawing/2014/main" id="{596C7FE4-DBB9-0AD0-4D27-7D268029547C}"/>
              </a:ext>
            </a:extLst>
          </p:cNvPr>
          <p:cNvSpPr txBox="1"/>
          <p:nvPr/>
        </p:nvSpPr>
        <p:spPr>
          <a:xfrm>
            <a:off x="5031032" y="4137832"/>
            <a:ext cx="742724" cy="230832"/>
          </a:xfrm>
          <a:prstGeom prst="rect">
            <a:avLst/>
          </a:prstGeom>
          <a:noFill/>
        </p:spPr>
        <p:txBody>
          <a:bodyPr wrap="square" rtlCol="0">
            <a:spAutoFit/>
          </a:bodyPr>
          <a:lstStyle/>
          <a:p>
            <a:r>
              <a:rPr lang="en-US" sz="900" b="1" dirty="0">
                <a:solidFill>
                  <a:schemeClr val="bg1"/>
                </a:solidFill>
                <a:latin typeface="Calibri" panose="020F0502020204030204" pitchFamily="34" charset="0"/>
                <a:ea typeface="+mn-ea"/>
                <a:cs typeface="Calibri" panose="020F0502020204030204" pitchFamily="34" charset="0"/>
              </a:rPr>
              <a:t>Recovery</a:t>
            </a:r>
          </a:p>
        </p:txBody>
      </p:sp>
      <p:sp>
        <p:nvSpPr>
          <p:cNvPr id="81" name="Arrow: Chevron 80">
            <a:extLst>
              <a:ext uri="{FF2B5EF4-FFF2-40B4-BE49-F238E27FC236}">
                <a16:creationId xmlns:a16="http://schemas.microsoft.com/office/drawing/2014/main" id="{E57E08AC-96E6-051B-E9CB-42F6C8D5FE87}"/>
              </a:ext>
            </a:extLst>
          </p:cNvPr>
          <p:cNvSpPr/>
          <p:nvPr/>
        </p:nvSpPr>
        <p:spPr>
          <a:xfrm>
            <a:off x="3777017" y="5141961"/>
            <a:ext cx="3040630" cy="283464"/>
          </a:xfrm>
          <a:prstGeom prst="chevron">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bg1"/>
                </a:solidFill>
                <a:latin typeface="Calibri" panose="020F0502020204030204" pitchFamily="34" charset="0"/>
                <a:cs typeface="Calibri" panose="020F0502020204030204" pitchFamily="34" charset="0"/>
              </a:rPr>
              <a:t>Illness</a:t>
            </a:r>
          </a:p>
          <a:p>
            <a:r>
              <a:rPr lang="en-US" sz="900" b="1" dirty="0">
                <a:solidFill>
                  <a:schemeClr val="bg1"/>
                </a:solidFill>
                <a:latin typeface="Calibri" panose="020F0502020204030204" pitchFamily="34" charset="0"/>
                <a:cs typeface="Calibri" panose="020F0502020204030204" pitchFamily="34" charset="0"/>
              </a:rPr>
              <a:t>Onset</a:t>
            </a:r>
          </a:p>
        </p:txBody>
      </p:sp>
      <p:sp>
        <p:nvSpPr>
          <p:cNvPr id="82" name="TextBox 81">
            <a:extLst>
              <a:ext uri="{FF2B5EF4-FFF2-40B4-BE49-F238E27FC236}">
                <a16:creationId xmlns:a16="http://schemas.microsoft.com/office/drawing/2014/main" id="{5DDBEC59-9145-425D-27F0-566934E1FCCB}"/>
              </a:ext>
            </a:extLst>
          </p:cNvPr>
          <p:cNvSpPr txBox="1"/>
          <p:nvPr/>
        </p:nvSpPr>
        <p:spPr>
          <a:xfrm>
            <a:off x="6063538" y="5174851"/>
            <a:ext cx="742724" cy="230832"/>
          </a:xfrm>
          <a:prstGeom prst="rect">
            <a:avLst/>
          </a:prstGeom>
          <a:noFill/>
        </p:spPr>
        <p:txBody>
          <a:bodyPr wrap="square" rtlCol="0">
            <a:spAutoFit/>
          </a:bodyPr>
          <a:lstStyle/>
          <a:p>
            <a:r>
              <a:rPr lang="en-US" sz="900" b="1" dirty="0">
                <a:solidFill>
                  <a:schemeClr val="bg1"/>
                </a:solidFill>
                <a:latin typeface="Calibri" panose="020F0502020204030204" pitchFamily="34" charset="0"/>
                <a:cs typeface="Calibri" panose="020F0502020204030204" pitchFamily="34" charset="0"/>
              </a:rPr>
              <a:t>Recovery</a:t>
            </a:r>
          </a:p>
        </p:txBody>
      </p:sp>
      <p:sp>
        <p:nvSpPr>
          <p:cNvPr id="86" name="TextBox 85">
            <a:extLst>
              <a:ext uri="{FF2B5EF4-FFF2-40B4-BE49-F238E27FC236}">
                <a16:creationId xmlns:a16="http://schemas.microsoft.com/office/drawing/2014/main" id="{D0EEA2D9-2D10-68CC-45CF-7BFD142AA1E4}"/>
              </a:ext>
            </a:extLst>
          </p:cNvPr>
          <p:cNvSpPr txBox="1"/>
          <p:nvPr/>
        </p:nvSpPr>
        <p:spPr>
          <a:xfrm>
            <a:off x="4545078" y="1458416"/>
            <a:ext cx="1286300" cy="553998"/>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CDC notification of a suspected novel influenza case</a:t>
            </a:r>
          </a:p>
        </p:txBody>
      </p:sp>
      <p:sp>
        <p:nvSpPr>
          <p:cNvPr id="91" name="Arrow: Chevron 90">
            <a:extLst>
              <a:ext uri="{FF2B5EF4-FFF2-40B4-BE49-F238E27FC236}">
                <a16:creationId xmlns:a16="http://schemas.microsoft.com/office/drawing/2014/main" id="{A9E9C84F-AEFE-6A59-BFB1-14157BEC5394}"/>
              </a:ext>
            </a:extLst>
          </p:cNvPr>
          <p:cNvSpPr/>
          <p:nvPr/>
        </p:nvSpPr>
        <p:spPr>
          <a:xfrm>
            <a:off x="3155922" y="6018428"/>
            <a:ext cx="5750442" cy="283464"/>
          </a:xfrm>
          <a:prstGeom prst="chevron">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bg1"/>
                </a:solidFill>
                <a:latin typeface="Calibri" panose="020F0502020204030204" pitchFamily="34" charset="0"/>
                <a:cs typeface="Calibri" panose="020F0502020204030204" pitchFamily="34" charset="0"/>
              </a:rPr>
              <a:t>Illness</a:t>
            </a:r>
          </a:p>
          <a:p>
            <a:r>
              <a:rPr lang="en-US" sz="900" b="1" dirty="0">
                <a:solidFill>
                  <a:schemeClr val="bg1"/>
                </a:solidFill>
                <a:latin typeface="Calibri" panose="020F0502020204030204" pitchFamily="34" charset="0"/>
                <a:cs typeface="Calibri" panose="020F0502020204030204" pitchFamily="34" charset="0"/>
              </a:rPr>
              <a:t>Onset</a:t>
            </a:r>
          </a:p>
        </p:txBody>
      </p:sp>
      <p:sp>
        <p:nvSpPr>
          <p:cNvPr id="94" name="Arrow: Chevron 93">
            <a:extLst>
              <a:ext uri="{FF2B5EF4-FFF2-40B4-BE49-F238E27FC236}">
                <a16:creationId xmlns:a16="http://schemas.microsoft.com/office/drawing/2014/main" id="{9744445E-E286-9B2E-40BB-E26B9F1E0E5F}"/>
              </a:ext>
            </a:extLst>
          </p:cNvPr>
          <p:cNvSpPr/>
          <p:nvPr/>
        </p:nvSpPr>
        <p:spPr>
          <a:xfrm>
            <a:off x="4185595" y="3741503"/>
            <a:ext cx="1011235" cy="210312"/>
          </a:xfrm>
          <a:prstGeom prst="chevr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r"/>
            <a:r>
              <a:rPr lang="en-US" sz="700" b="1" dirty="0">
                <a:solidFill>
                  <a:schemeClr val="bg1"/>
                </a:solidFill>
                <a:latin typeface="Calibri" panose="020F0502020204030204" pitchFamily="34" charset="0"/>
                <a:cs typeface="Calibri" panose="020F0502020204030204" pitchFamily="34" charset="0"/>
              </a:rPr>
              <a:t>Presumptive +</a:t>
            </a:r>
          </a:p>
        </p:txBody>
      </p:sp>
      <p:sp>
        <p:nvSpPr>
          <p:cNvPr id="92" name="TextBox 91">
            <a:extLst>
              <a:ext uri="{FF2B5EF4-FFF2-40B4-BE49-F238E27FC236}">
                <a16:creationId xmlns:a16="http://schemas.microsoft.com/office/drawing/2014/main" id="{D4EB96FE-693B-08AC-A750-630B46A8FE52}"/>
              </a:ext>
            </a:extLst>
          </p:cNvPr>
          <p:cNvSpPr txBox="1"/>
          <p:nvPr/>
        </p:nvSpPr>
        <p:spPr>
          <a:xfrm>
            <a:off x="8224979" y="6041821"/>
            <a:ext cx="742724" cy="230832"/>
          </a:xfrm>
          <a:prstGeom prst="rect">
            <a:avLst/>
          </a:prstGeom>
          <a:noFill/>
        </p:spPr>
        <p:txBody>
          <a:bodyPr wrap="square" rtlCol="0">
            <a:spAutoFit/>
          </a:bodyPr>
          <a:lstStyle/>
          <a:p>
            <a:r>
              <a:rPr lang="en-US" sz="900" b="1" dirty="0">
                <a:solidFill>
                  <a:schemeClr val="bg1"/>
                </a:solidFill>
                <a:latin typeface="Calibri" panose="020F0502020204030204" pitchFamily="34" charset="0"/>
                <a:cs typeface="Calibri" panose="020F0502020204030204" pitchFamily="34" charset="0"/>
              </a:rPr>
              <a:t>Recovery</a:t>
            </a:r>
          </a:p>
        </p:txBody>
      </p:sp>
      <p:sp>
        <p:nvSpPr>
          <p:cNvPr id="95" name="Arrow: Chevron 94">
            <a:extLst>
              <a:ext uri="{FF2B5EF4-FFF2-40B4-BE49-F238E27FC236}">
                <a16:creationId xmlns:a16="http://schemas.microsoft.com/office/drawing/2014/main" id="{8E750312-8D91-3FA1-33E5-AE22C2956682}"/>
              </a:ext>
            </a:extLst>
          </p:cNvPr>
          <p:cNvSpPr/>
          <p:nvPr/>
        </p:nvSpPr>
        <p:spPr>
          <a:xfrm>
            <a:off x="5241044" y="4656384"/>
            <a:ext cx="1014984" cy="210312"/>
          </a:xfrm>
          <a:prstGeom prst="chevr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r"/>
            <a:r>
              <a:rPr lang="en-US" sz="700" b="1" dirty="0">
                <a:solidFill>
                  <a:schemeClr val="bg1"/>
                </a:solidFill>
                <a:latin typeface="Calibri" panose="020F0502020204030204" pitchFamily="34" charset="0"/>
                <a:cs typeface="Calibri" panose="020F0502020204030204" pitchFamily="34" charset="0"/>
              </a:rPr>
              <a:t>Presumptive +</a:t>
            </a:r>
          </a:p>
        </p:txBody>
      </p:sp>
      <p:sp>
        <p:nvSpPr>
          <p:cNvPr id="101" name="Arrow: Chevron 100">
            <a:extLst>
              <a:ext uri="{FF2B5EF4-FFF2-40B4-BE49-F238E27FC236}">
                <a16:creationId xmlns:a16="http://schemas.microsoft.com/office/drawing/2014/main" id="{C3202586-3215-E215-30DC-E353B7FAF90B}"/>
              </a:ext>
            </a:extLst>
          </p:cNvPr>
          <p:cNvSpPr/>
          <p:nvPr/>
        </p:nvSpPr>
        <p:spPr>
          <a:xfrm>
            <a:off x="5082809" y="3743895"/>
            <a:ext cx="1069111" cy="210312"/>
          </a:xfrm>
          <a:prstGeom prst="chevron">
            <a:avLst/>
          </a:prstGeom>
          <a:solidFill>
            <a:srgbClr val="C00000"/>
          </a:solidFill>
          <a:ln/>
        </p:spPr>
        <p:style>
          <a:lnRef idx="0">
            <a:schemeClr val="accent1"/>
          </a:lnRef>
          <a:fillRef idx="3">
            <a:schemeClr val="accent1"/>
          </a:fillRef>
          <a:effectRef idx="3">
            <a:schemeClr val="accent1"/>
          </a:effectRef>
          <a:fontRef idx="minor">
            <a:schemeClr val="lt1"/>
          </a:fontRef>
        </p:style>
        <p:txBody>
          <a:bodyPr wrap="none" rtlCol="0" anchor="ctr" anchorCtr="1">
            <a:noAutofit/>
          </a:bodyPr>
          <a:lstStyle/>
          <a:p>
            <a:pPr algn="r"/>
            <a:r>
              <a:rPr lang="en-US" sz="700" b="1" dirty="0">
                <a:solidFill>
                  <a:schemeClr val="bg1"/>
                </a:solidFill>
                <a:latin typeface="Calibri" panose="020F0502020204030204" pitchFamily="34" charset="0"/>
                <a:cs typeface="Calibri" panose="020F0502020204030204" pitchFamily="34" charset="0"/>
              </a:rPr>
              <a:t>Confirmed </a:t>
            </a:r>
          </a:p>
          <a:p>
            <a:pPr algn="r"/>
            <a:r>
              <a:rPr lang="en-US" sz="700" b="1" dirty="0">
                <a:solidFill>
                  <a:schemeClr val="bg1"/>
                </a:solidFill>
                <a:latin typeface="Calibri" panose="020F0502020204030204" pitchFamily="34" charset="0"/>
                <a:cs typeface="Calibri" panose="020F0502020204030204" pitchFamily="34" charset="0"/>
              </a:rPr>
              <a:t>Influenza A(H3N2)v</a:t>
            </a:r>
            <a:endParaRPr lang="en-US" sz="800" b="1" dirty="0">
              <a:solidFill>
                <a:schemeClr val="bg1"/>
              </a:solidFill>
              <a:latin typeface="Calibri" panose="020F0502020204030204" pitchFamily="34" charset="0"/>
              <a:cs typeface="Calibri" panose="020F0502020204030204" pitchFamily="34" charset="0"/>
            </a:endParaRPr>
          </a:p>
        </p:txBody>
      </p:sp>
      <p:sp>
        <p:nvSpPr>
          <p:cNvPr id="102" name="Arrow: Chevron 101">
            <a:extLst>
              <a:ext uri="{FF2B5EF4-FFF2-40B4-BE49-F238E27FC236}">
                <a16:creationId xmlns:a16="http://schemas.microsoft.com/office/drawing/2014/main" id="{B9D0D017-595E-1EA0-C97C-FDC5AB3D7035}"/>
              </a:ext>
            </a:extLst>
          </p:cNvPr>
          <p:cNvSpPr/>
          <p:nvPr/>
        </p:nvSpPr>
        <p:spPr>
          <a:xfrm>
            <a:off x="5773756" y="4889341"/>
            <a:ext cx="1069111" cy="210312"/>
          </a:xfrm>
          <a:prstGeom prst="chevron">
            <a:avLst/>
          </a:prstGeom>
          <a:solidFill>
            <a:srgbClr val="C00000"/>
          </a:solidFill>
          <a:ln/>
        </p:spPr>
        <p:style>
          <a:lnRef idx="0">
            <a:schemeClr val="accent1"/>
          </a:lnRef>
          <a:fillRef idx="3">
            <a:schemeClr val="accent1"/>
          </a:fillRef>
          <a:effectRef idx="3">
            <a:schemeClr val="accent1"/>
          </a:effectRef>
          <a:fontRef idx="minor">
            <a:schemeClr val="lt1"/>
          </a:fontRef>
        </p:style>
        <p:txBody>
          <a:bodyPr wrap="none" rtlCol="0" anchor="ctr"/>
          <a:lstStyle/>
          <a:p>
            <a:pPr algn="r"/>
            <a:r>
              <a:rPr lang="en-US" sz="700" b="1" dirty="0">
                <a:solidFill>
                  <a:schemeClr val="bg1"/>
                </a:solidFill>
                <a:latin typeface="Calibri" panose="020F0502020204030204" pitchFamily="34" charset="0"/>
                <a:cs typeface="Calibri" panose="020F0502020204030204" pitchFamily="34" charset="0"/>
              </a:rPr>
              <a:t>Confirmed </a:t>
            </a:r>
          </a:p>
          <a:p>
            <a:pPr algn="r"/>
            <a:r>
              <a:rPr lang="en-US" sz="700" b="1" dirty="0">
                <a:solidFill>
                  <a:schemeClr val="bg1"/>
                </a:solidFill>
                <a:latin typeface="Calibri" panose="020F0502020204030204" pitchFamily="34" charset="0"/>
                <a:cs typeface="Calibri" panose="020F0502020204030204" pitchFamily="34" charset="0"/>
              </a:rPr>
              <a:t>Influenza A(H3N2)v</a:t>
            </a:r>
          </a:p>
        </p:txBody>
      </p:sp>
      <p:sp>
        <p:nvSpPr>
          <p:cNvPr id="103" name="Arrow: Chevron 102">
            <a:extLst>
              <a:ext uri="{FF2B5EF4-FFF2-40B4-BE49-F238E27FC236}">
                <a16:creationId xmlns:a16="http://schemas.microsoft.com/office/drawing/2014/main" id="{97F022C4-D4C6-B768-FD29-39586BFCD96E}"/>
              </a:ext>
            </a:extLst>
          </p:cNvPr>
          <p:cNvSpPr/>
          <p:nvPr/>
        </p:nvSpPr>
        <p:spPr>
          <a:xfrm>
            <a:off x="7770618" y="5700347"/>
            <a:ext cx="1069111" cy="210312"/>
          </a:xfrm>
          <a:prstGeom prst="chevron">
            <a:avLst/>
          </a:prstGeom>
          <a:solidFill>
            <a:srgbClr val="C00000"/>
          </a:solidFill>
          <a:ln/>
        </p:spPr>
        <p:style>
          <a:lnRef idx="0">
            <a:schemeClr val="accent1"/>
          </a:lnRef>
          <a:fillRef idx="3">
            <a:schemeClr val="accent1"/>
          </a:fillRef>
          <a:effectRef idx="3">
            <a:schemeClr val="accent1"/>
          </a:effectRef>
          <a:fontRef idx="minor">
            <a:schemeClr val="lt1"/>
          </a:fontRef>
        </p:style>
        <p:txBody>
          <a:bodyPr wrap="none" rtlCol="0" anchor="ctr"/>
          <a:lstStyle/>
          <a:p>
            <a:pPr algn="r"/>
            <a:r>
              <a:rPr lang="en-US" sz="700" b="1" dirty="0">
                <a:solidFill>
                  <a:schemeClr val="bg1"/>
                </a:solidFill>
                <a:latin typeface="Calibri" panose="020F0502020204030204" pitchFamily="34" charset="0"/>
                <a:cs typeface="Calibri" panose="020F0502020204030204" pitchFamily="34" charset="0"/>
              </a:rPr>
              <a:t>Confirmed</a:t>
            </a:r>
          </a:p>
          <a:p>
            <a:pPr algn="r"/>
            <a:r>
              <a:rPr lang="en-US" sz="700" b="1" dirty="0">
                <a:solidFill>
                  <a:schemeClr val="bg1"/>
                </a:solidFill>
                <a:latin typeface="Calibri" panose="020F0502020204030204" pitchFamily="34" charset="0"/>
                <a:cs typeface="Calibri" panose="020F0502020204030204" pitchFamily="34" charset="0"/>
              </a:rPr>
              <a:t>Influenza A(H3N2)v</a:t>
            </a:r>
            <a:endParaRPr lang="en-US" sz="800" b="1"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82DC2044-ABA5-84C1-2D50-40FAEC5A6C8D}"/>
              </a:ext>
            </a:extLst>
          </p:cNvPr>
          <p:cNvSpPr/>
          <p:nvPr/>
        </p:nvSpPr>
        <p:spPr>
          <a:xfrm>
            <a:off x="259508" y="2371005"/>
            <a:ext cx="1263085"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LHD</a:t>
            </a:r>
          </a:p>
        </p:txBody>
      </p:sp>
      <p:sp>
        <p:nvSpPr>
          <p:cNvPr id="8" name="TextBox 7">
            <a:extLst>
              <a:ext uri="{FF2B5EF4-FFF2-40B4-BE49-F238E27FC236}">
                <a16:creationId xmlns:a16="http://schemas.microsoft.com/office/drawing/2014/main" id="{6328C4A2-E951-3693-55C4-845E806AB674}"/>
              </a:ext>
            </a:extLst>
          </p:cNvPr>
          <p:cNvSpPr txBox="1"/>
          <p:nvPr/>
        </p:nvSpPr>
        <p:spPr>
          <a:xfrm>
            <a:off x="6119452" y="2391080"/>
            <a:ext cx="686810" cy="400110"/>
          </a:xfrm>
          <a:prstGeom prst="rect">
            <a:avLst/>
          </a:prstGeom>
          <a:noFill/>
        </p:spPr>
        <p:txBody>
          <a:bodyPr wrap="square" rtlCol="0">
            <a:spAutoFit/>
          </a:bodyPr>
          <a:lstStyle/>
          <a:p>
            <a:pPr algn="ctr"/>
            <a:r>
              <a:rPr lang="en-US" sz="1000" dirty="0">
                <a:latin typeface="Calibri" panose="020F0502020204030204" pitchFamily="34" charset="0"/>
                <a:cs typeface="Calibri" panose="020F0502020204030204" pitchFamily="34" charset="0"/>
              </a:rPr>
              <a:t>Case 3 reported</a:t>
            </a:r>
          </a:p>
        </p:txBody>
      </p:sp>
      <p:sp>
        <p:nvSpPr>
          <p:cNvPr id="18" name="TextBox 17">
            <a:extLst>
              <a:ext uri="{FF2B5EF4-FFF2-40B4-BE49-F238E27FC236}">
                <a16:creationId xmlns:a16="http://schemas.microsoft.com/office/drawing/2014/main" id="{BE84A33C-03F0-EA17-8D11-F023E9AE24C7}"/>
              </a:ext>
            </a:extLst>
          </p:cNvPr>
          <p:cNvSpPr txBox="1"/>
          <p:nvPr/>
        </p:nvSpPr>
        <p:spPr>
          <a:xfrm>
            <a:off x="5993496" y="873157"/>
            <a:ext cx="2700750" cy="400110"/>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CDC drafts IHR </a:t>
            </a:r>
          </a:p>
          <a:p>
            <a:r>
              <a:rPr lang="en-US" sz="1000" dirty="0">
                <a:latin typeface="Calibri" panose="020F0502020204030204" pitchFamily="34" charset="0"/>
                <a:cs typeface="Calibri" panose="020F0502020204030204" pitchFamily="34" charset="0"/>
              </a:rPr>
              <a:t>and Epi-X notifications</a:t>
            </a:r>
          </a:p>
        </p:txBody>
      </p:sp>
      <p:sp>
        <p:nvSpPr>
          <p:cNvPr id="22" name="TextBox 21">
            <a:extLst>
              <a:ext uri="{FF2B5EF4-FFF2-40B4-BE49-F238E27FC236}">
                <a16:creationId xmlns:a16="http://schemas.microsoft.com/office/drawing/2014/main" id="{1493F5BA-54B0-E0D2-0FC0-6A695DA6A03F}"/>
              </a:ext>
            </a:extLst>
          </p:cNvPr>
          <p:cNvSpPr txBox="1"/>
          <p:nvPr/>
        </p:nvSpPr>
        <p:spPr>
          <a:xfrm>
            <a:off x="1289411" y="807809"/>
            <a:ext cx="1047082" cy="553998"/>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Swine illness </a:t>
            </a:r>
          </a:p>
          <a:p>
            <a:r>
              <a:rPr lang="en-US" sz="1000" dirty="0">
                <a:latin typeface="Calibri" panose="020F0502020204030204" pitchFamily="34" charset="0"/>
                <a:cs typeface="Calibri" panose="020F0502020204030204" pitchFamily="34" charset="0"/>
              </a:rPr>
              <a:t>reported to the </a:t>
            </a:r>
          </a:p>
          <a:p>
            <a:r>
              <a:rPr lang="en-US" sz="1000" dirty="0">
                <a:latin typeface="Calibri" panose="020F0502020204030204" pitchFamily="34" charset="0"/>
                <a:cs typeface="Calibri" panose="020F0502020204030204" pitchFamily="34" charset="0"/>
              </a:rPr>
              <a:t>Fair Board</a:t>
            </a:r>
          </a:p>
        </p:txBody>
      </p:sp>
      <p:sp>
        <p:nvSpPr>
          <p:cNvPr id="45" name="TextBox 44">
            <a:extLst>
              <a:ext uri="{FF2B5EF4-FFF2-40B4-BE49-F238E27FC236}">
                <a16:creationId xmlns:a16="http://schemas.microsoft.com/office/drawing/2014/main" id="{0BF3A7D7-B9DA-0D72-957C-A3027CD7DCA6}"/>
              </a:ext>
            </a:extLst>
          </p:cNvPr>
          <p:cNvSpPr txBox="1"/>
          <p:nvPr/>
        </p:nvSpPr>
        <p:spPr>
          <a:xfrm>
            <a:off x="2850876" y="853137"/>
            <a:ext cx="1964924" cy="246221"/>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Swine illness reported to LHD</a:t>
            </a:r>
          </a:p>
        </p:txBody>
      </p:sp>
      <p:sp>
        <p:nvSpPr>
          <p:cNvPr id="53" name="TextBox 52">
            <a:extLst>
              <a:ext uri="{FF2B5EF4-FFF2-40B4-BE49-F238E27FC236}">
                <a16:creationId xmlns:a16="http://schemas.microsoft.com/office/drawing/2014/main" id="{84ADD9FC-6C87-CB12-7E76-363E058C1AE3}"/>
              </a:ext>
            </a:extLst>
          </p:cNvPr>
          <p:cNvSpPr txBox="1"/>
          <p:nvPr/>
        </p:nvSpPr>
        <p:spPr>
          <a:xfrm>
            <a:off x="2244618" y="2382819"/>
            <a:ext cx="1082121" cy="400110"/>
          </a:xfrm>
          <a:prstGeom prst="rect">
            <a:avLst/>
          </a:prstGeom>
          <a:noFill/>
        </p:spPr>
        <p:txBody>
          <a:bodyPr wrap="square" rtlCol="0">
            <a:spAutoFit/>
          </a:bodyPr>
          <a:lstStyle/>
          <a:p>
            <a:pPr algn="ctr"/>
            <a:r>
              <a:rPr lang="en-US" sz="1000" dirty="0">
                <a:latin typeface="Calibri" panose="020F0502020204030204" pitchFamily="34" charset="0"/>
                <a:cs typeface="Calibri" panose="020F0502020204030204" pitchFamily="34" charset="0"/>
              </a:rPr>
              <a:t>Ill fairgoer,   </a:t>
            </a:r>
          </a:p>
          <a:p>
            <a:pPr algn="ctr"/>
            <a:r>
              <a:rPr lang="en-US" sz="1000" dirty="0">
                <a:latin typeface="Calibri" panose="020F0502020204030204" pitchFamily="34" charset="0"/>
                <a:cs typeface="Calibri" panose="020F0502020204030204" pitchFamily="34" charset="0"/>
              </a:rPr>
              <a:t>tests influenza-</a:t>
            </a:r>
          </a:p>
        </p:txBody>
      </p:sp>
      <p:sp>
        <p:nvSpPr>
          <p:cNvPr id="58" name="TextBox 57">
            <a:extLst>
              <a:ext uri="{FF2B5EF4-FFF2-40B4-BE49-F238E27FC236}">
                <a16:creationId xmlns:a16="http://schemas.microsoft.com/office/drawing/2014/main" id="{DA7CF3C0-9F74-E8D0-7224-F444C4EA0137}"/>
              </a:ext>
            </a:extLst>
          </p:cNvPr>
          <p:cNvSpPr txBox="1"/>
          <p:nvPr/>
        </p:nvSpPr>
        <p:spPr>
          <a:xfrm>
            <a:off x="2923760" y="1296343"/>
            <a:ext cx="1703034" cy="246221"/>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Swine barn closed</a:t>
            </a:r>
          </a:p>
        </p:txBody>
      </p:sp>
      <p:sp>
        <p:nvSpPr>
          <p:cNvPr id="66" name="Rectangle 65">
            <a:extLst>
              <a:ext uri="{FF2B5EF4-FFF2-40B4-BE49-F238E27FC236}">
                <a16:creationId xmlns:a16="http://schemas.microsoft.com/office/drawing/2014/main" id="{08AC3D4E-B7F0-6312-3630-A91393C38E84}"/>
              </a:ext>
            </a:extLst>
          </p:cNvPr>
          <p:cNvSpPr/>
          <p:nvPr/>
        </p:nvSpPr>
        <p:spPr>
          <a:xfrm>
            <a:off x="4048764" y="2356247"/>
            <a:ext cx="66322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Case 1 reported</a:t>
            </a:r>
          </a:p>
        </p:txBody>
      </p:sp>
      <p:sp>
        <p:nvSpPr>
          <p:cNvPr id="67" name="Arrow: Chevron 66">
            <a:extLst>
              <a:ext uri="{FF2B5EF4-FFF2-40B4-BE49-F238E27FC236}">
                <a16:creationId xmlns:a16="http://schemas.microsoft.com/office/drawing/2014/main" id="{4EDDF147-23F3-6D21-B5FA-EAF340C18E9B}"/>
              </a:ext>
            </a:extLst>
          </p:cNvPr>
          <p:cNvSpPr/>
          <p:nvPr/>
        </p:nvSpPr>
        <p:spPr>
          <a:xfrm>
            <a:off x="6193185" y="5691971"/>
            <a:ext cx="731520" cy="210312"/>
          </a:xfrm>
          <a:prstGeom prst="chevr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600" dirty="0">
              <a:solidFill>
                <a:schemeClr val="bg1"/>
              </a:solidFill>
            </a:endParaRPr>
          </a:p>
        </p:txBody>
      </p:sp>
      <p:sp>
        <p:nvSpPr>
          <p:cNvPr id="77" name="Rectangle 76">
            <a:extLst>
              <a:ext uri="{FF2B5EF4-FFF2-40B4-BE49-F238E27FC236}">
                <a16:creationId xmlns:a16="http://schemas.microsoft.com/office/drawing/2014/main" id="{C1FD710F-FFB9-9685-BF58-622A5D29AB38}"/>
              </a:ext>
            </a:extLst>
          </p:cNvPr>
          <p:cNvSpPr/>
          <p:nvPr/>
        </p:nvSpPr>
        <p:spPr>
          <a:xfrm>
            <a:off x="4577818" y="2357881"/>
            <a:ext cx="663226" cy="465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Case 2 reported</a:t>
            </a:r>
          </a:p>
        </p:txBody>
      </p:sp>
      <p:sp>
        <p:nvSpPr>
          <p:cNvPr id="83" name="TextBox 82">
            <a:extLst>
              <a:ext uri="{FF2B5EF4-FFF2-40B4-BE49-F238E27FC236}">
                <a16:creationId xmlns:a16="http://schemas.microsoft.com/office/drawing/2014/main" id="{5F8E14A8-A5EC-CD65-434F-ECD4D570ADC4}"/>
              </a:ext>
            </a:extLst>
          </p:cNvPr>
          <p:cNvSpPr txBox="1"/>
          <p:nvPr/>
        </p:nvSpPr>
        <p:spPr>
          <a:xfrm>
            <a:off x="6847852" y="1392059"/>
            <a:ext cx="1672953" cy="553998"/>
          </a:xfrm>
          <a:prstGeom prst="rect">
            <a:avLst/>
          </a:prstGeom>
          <a:noFill/>
        </p:spPr>
        <p:txBody>
          <a:bodyPr wrap="square" rtlCol="0">
            <a:spAutoFit/>
          </a:bodyPr>
          <a:lstStyle/>
          <a:p>
            <a:pPr algn="r"/>
            <a:r>
              <a:rPr lang="en-US" sz="1000" dirty="0">
                <a:latin typeface="Calibri" panose="020F0502020204030204" pitchFamily="34" charset="0"/>
                <a:cs typeface="Calibri" panose="020F0502020204030204" pitchFamily="34" charset="0"/>
              </a:rPr>
              <a:t>Human and swine viral sequences show &gt;99.9% identity match</a:t>
            </a:r>
          </a:p>
        </p:txBody>
      </p:sp>
      <p:sp>
        <p:nvSpPr>
          <p:cNvPr id="105" name="Rectangle: Rounded Corners 104">
            <a:extLst>
              <a:ext uri="{FF2B5EF4-FFF2-40B4-BE49-F238E27FC236}">
                <a16:creationId xmlns:a16="http://schemas.microsoft.com/office/drawing/2014/main" id="{3C87DC25-0D5C-8F35-CC4E-AEFBD3A0394E}"/>
              </a:ext>
            </a:extLst>
          </p:cNvPr>
          <p:cNvSpPr/>
          <p:nvPr/>
        </p:nvSpPr>
        <p:spPr>
          <a:xfrm>
            <a:off x="254573" y="2817498"/>
            <a:ext cx="8644142"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en-US" sz="1400" dirty="0"/>
          </a:p>
        </p:txBody>
      </p:sp>
      <p:sp>
        <p:nvSpPr>
          <p:cNvPr id="106" name="Rectangle 105">
            <a:extLst>
              <a:ext uri="{FF2B5EF4-FFF2-40B4-BE49-F238E27FC236}">
                <a16:creationId xmlns:a16="http://schemas.microsoft.com/office/drawing/2014/main" id="{421EAEDD-37E1-A55A-E3BA-5F8497674DAB}"/>
              </a:ext>
            </a:extLst>
          </p:cNvPr>
          <p:cNvSpPr/>
          <p:nvPr/>
        </p:nvSpPr>
        <p:spPr>
          <a:xfrm>
            <a:off x="259508" y="2808868"/>
            <a:ext cx="1263085"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WVDA</a:t>
            </a:r>
          </a:p>
        </p:txBody>
      </p:sp>
      <p:sp>
        <p:nvSpPr>
          <p:cNvPr id="107" name="TextBox 106">
            <a:extLst>
              <a:ext uri="{FF2B5EF4-FFF2-40B4-BE49-F238E27FC236}">
                <a16:creationId xmlns:a16="http://schemas.microsoft.com/office/drawing/2014/main" id="{58ED9557-9761-28F2-08B8-ADF679BDE1EA}"/>
              </a:ext>
            </a:extLst>
          </p:cNvPr>
          <p:cNvSpPr txBox="1"/>
          <p:nvPr/>
        </p:nvSpPr>
        <p:spPr>
          <a:xfrm>
            <a:off x="2278971" y="2842470"/>
            <a:ext cx="1118658" cy="400110"/>
          </a:xfrm>
          <a:prstGeom prst="rect">
            <a:avLst/>
          </a:prstGeom>
          <a:noFill/>
        </p:spPr>
        <p:txBody>
          <a:bodyPr wrap="square" rtlCol="0">
            <a:spAutoFit/>
          </a:bodyPr>
          <a:lstStyle/>
          <a:p>
            <a:pPr algn="ctr"/>
            <a:r>
              <a:rPr lang="en-US" sz="1000" dirty="0">
                <a:latin typeface="Calibri" panose="020F0502020204030204" pitchFamily="34" charset="0"/>
                <a:cs typeface="Calibri" panose="020F0502020204030204" pitchFamily="34" charset="0"/>
              </a:rPr>
              <a:t>Swine test </a:t>
            </a:r>
          </a:p>
          <a:p>
            <a:pPr algn="ctr"/>
            <a:r>
              <a:rPr lang="en-US" sz="1000" dirty="0">
                <a:latin typeface="Calibri" panose="020F0502020204030204" pitchFamily="34" charset="0"/>
                <a:cs typeface="Calibri" panose="020F0502020204030204" pitchFamily="34" charset="0"/>
              </a:rPr>
              <a:t>influenza A+</a:t>
            </a:r>
          </a:p>
        </p:txBody>
      </p:sp>
      <p:sp>
        <p:nvSpPr>
          <p:cNvPr id="108" name="TextBox 107">
            <a:extLst>
              <a:ext uri="{FF2B5EF4-FFF2-40B4-BE49-F238E27FC236}">
                <a16:creationId xmlns:a16="http://schemas.microsoft.com/office/drawing/2014/main" id="{4C61687A-D12B-A9CD-5337-CD63728C2DBD}"/>
              </a:ext>
            </a:extLst>
          </p:cNvPr>
          <p:cNvSpPr txBox="1"/>
          <p:nvPr/>
        </p:nvSpPr>
        <p:spPr>
          <a:xfrm>
            <a:off x="6068300" y="2776537"/>
            <a:ext cx="812766" cy="553998"/>
          </a:xfrm>
          <a:prstGeom prst="rect">
            <a:avLst/>
          </a:prstGeom>
          <a:noFill/>
        </p:spPr>
        <p:txBody>
          <a:bodyPr wrap="square" rtlCol="0">
            <a:spAutoFit/>
          </a:bodyPr>
          <a:lstStyle/>
          <a:p>
            <a:pPr algn="ctr"/>
            <a:r>
              <a:rPr lang="en-US" sz="1000" dirty="0">
                <a:latin typeface="Calibri" panose="020F0502020204030204" pitchFamily="34" charset="0"/>
                <a:cs typeface="Calibri" panose="020F0502020204030204" pitchFamily="34" charset="0"/>
              </a:rPr>
              <a:t>Swine test</a:t>
            </a:r>
          </a:p>
          <a:p>
            <a:pPr algn="ctr"/>
            <a:r>
              <a:rPr lang="en-US" sz="1000" dirty="0">
                <a:latin typeface="Calibri" panose="020F0502020204030204" pitchFamily="34" charset="0"/>
                <a:cs typeface="Calibri" panose="020F0502020204030204" pitchFamily="34" charset="0"/>
              </a:rPr>
              <a:t> influenza </a:t>
            </a:r>
          </a:p>
          <a:p>
            <a:pPr algn="ctr"/>
            <a:r>
              <a:rPr lang="en-US" sz="1000" dirty="0">
                <a:latin typeface="Calibri" panose="020F0502020204030204" pitchFamily="34" charset="0"/>
                <a:cs typeface="Calibri" panose="020F0502020204030204" pitchFamily="34" charset="0"/>
              </a:rPr>
              <a:t>A(H3N2)+</a:t>
            </a:r>
          </a:p>
        </p:txBody>
      </p:sp>
      <p:pic>
        <p:nvPicPr>
          <p:cNvPr id="10" name="Graphic 9" descr="Pig with solid fill">
            <a:extLst>
              <a:ext uri="{FF2B5EF4-FFF2-40B4-BE49-F238E27FC236}">
                <a16:creationId xmlns:a16="http://schemas.microsoft.com/office/drawing/2014/main" id="{8EA20A53-063A-9386-31B6-66766BF798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66778" y="3660208"/>
            <a:ext cx="365760" cy="365760"/>
          </a:xfrm>
          <a:prstGeom prst="rect">
            <a:avLst/>
          </a:prstGeom>
        </p:spPr>
      </p:pic>
      <p:pic>
        <p:nvPicPr>
          <p:cNvPr id="11" name="Graphic 10" descr="Pig with solid fill">
            <a:extLst>
              <a:ext uri="{FF2B5EF4-FFF2-40B4-BE49-F238E27FC236}">
                <a16:creationId xmlns:a16="http://schemas.microsoft.com/office/drawing/2014/main" id="{605B9481-5E82-C090-396C-DE8797C52A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61047" y="4668688"/>
            <a:ext cx="365760" cy="365760"/>
          </a:xfrm>
          <a:prstGeom prst="rect">
            <a:avLst/>
          </a:prstGeom>
        </p:spPr>
      </p:pic>
      <p:sp>
        <p:nvSpPr>
          <p:cNvPr id="16" name="Arrow: Chevron 15">
            <a:extLst>
              <a:ext uri="{FF2B5EF4-FFF2-40B4-BE49-F238E27FC236}">
                <a16:creationId xmlns:a16="http://schemas.microsoft.com/office/drawing/2014/main" id="{EC3BD0E1-153C-548A-09F5-AC729018B2E0}"/>
              </a:ext>
            </a:extLst>
          </p:cNvPr>
          <p:cNvSpPr/>
          <p:nvPr/>
        </p:nvSpPr>
        <p:spPr>
          <a:xfrm>
            <a:off x="3545468" y="3743895"/>
            <a:ext cx="731520" cy="210312"/>
          </a:xfrm>
          <a:prstGeom prst="chevron">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0" scaled="1"/>
            <a:tileRect/>
          </a:gra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700" b="1" dirty="0">
                <a:solidFill>
                  <a:schemeClr val="tx1"/>
                </a:solidFill>
                <a:latin typeface="Calibri" panose="020F0502020204030204" pitchFamily="34" charset="0"/>
                <a:cs typeface="Calibri" panose="020F0502020204030204" pitchFamily="34" charset="0"/>
              </a:rPr>
              <a:t>RIDT</a:t>
            </a:r>
          </a:p>
          <a:p>
            <a:pPr algn="ctr"/>
            <a:r>
              <a:rPr lang="en-US" sz="700" b="1" dirty="0">
                <a:solidFill>
                  <a:schemeClr val="tx1"/>
                </a:solidFill>
                <a:latin typeface="Calibri" panose="020F0502020204030204" pitchFamily="34" charset="0"/>
                <a:cs typeface="Calibri" panose="020F0502020204030204" pitchFamily="34" charset="0"/>
              </a:rPr>
              <a:t> Flu A+</a:t>
            </a:r>
          </a:p>
        </p:txBody>
      </p:sp>
      <p:sp>
        <p:nvSpPr>
          <p:cNvPr id="17" name="Arrow: Chevron 16">
            <a:extLst>
              <a:ext uri="{FF2B5EF4-FFF2-40B4-BE49-F238E27FC236}">
                <a16:creationId xmlns:a16="http://schemas.microsoft.com/office/drawing/2014/main" id="{D468A782-D7E4-213D-79EC-61FBE64473DB}"/>
              </a:ext>
            </a:extLst>
          </p:cNvPr>
          <p:cNvSpPr/>
          <p:nvPr/>
        </p:nvSpPr>
        <p:spPr>
          <a:xfrm>
            <a:off x="4174571" y="4657516"/>
            <a:ext cx="731520" cy="210312"/>
          </a:xfrm>
          <a:prstGeom prst="chevron">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0" scaled="1"/>
            <a:tileRect/>
          </a:gra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700" b="1" dirty="0">
                <a:solidFill>
                  <a:schemeClr val="tx1"/>
                </a:solidFill>
                <a:latin typeface="Calibri" panose="020F0502020204030204" pitchFamily="34" charset="0"/>
                <a:cs typeface="Calibri" panose="020F0502020204030204" pitchFamily="34" charset="0"/>
              </a:rPr>
              <a:t>RIDT</a:t>
            </a:r>
          </a:p>
          <a:p>
            <a:pPr algn="ctr"/>
            <a:r>
              <a:rPr lang="en-US" sz="700" b="1" dirty="0">
                <a:solidFill>
                  <a:schemeClr val="tx1"/>
                </a:solidFill>
                <a:latin typeface="Calibri" panose="020F0502020204030204" pitchFamily="34" charset="0"/>
                <a:cs typeface="Calibri" panose="020F0502020204030204" pitchFamily="34" charset="0"/>
              </a:rPr>
              <a:t> Flu A+</a:t>
            </a:r>
            <a:endParaRPr lang="en-US" sz="600" b="1" dirty="0">
              <a:solidFill>
                <a:schemeClr val="tx1"/>
              </a:solidFill>
              <a:latin typeface="Calibri" panose="020F0502020204030204" pitchFamily="34" charset="0"/>
              <a:cs typeface="Calibri" panose="020F0502020204030204" pitchFamily="34" charset="0"/>
            </a:endParaRPr>
          </a:p>
        </p:txBody>
      </p:sp>
      <p:sp>
        <p:nvSpPr>
          <p:cNvPr id="19" name="Arrow: Chevron 18">
            <a:extLst>
              <a:ext uri="{FF2B5EF4-FFF2-40B4-BE49-F238E27FC236}">
                <a16:creationId xmlns:a16="http://schemas.microsoft.com/office/drawing/2014/main" id="{47A9B493-5390-3A1C-570F-8A39472F52C5}"/>
              </a:ext>
            </a:extLst>
          </p:cNvPr>
          <p:cNvSpPr/>
          <p:nvPr/>
        </p:nvSpPr>
        <p:spPr>
          <a:xfrm>
            <a:off x="5591461" y="5691971"/>
            <a:ext cx="731520" cy="210312"/>
          </a:xfrm>
          <a:prstGeom prst="chevron">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0" scaled="1"/>
            <a:tileRect/>
          </a:gra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700" b="1" dirty="0">
                <a:solidFill>
                  <a:schemeClr val="tx1"/>
                </a:solidFill>
                <a:latin typeface="Calibri" panose="020F0502020204030204" pitchFamily="34" charset="0"/>
                <a:cs typeface="Calibri" panose="020F0502020204030204" pitchFamily="34" charset="0"/>
              </a:rPr>
              <a:t>RIDT</a:t>
            </a:r>
          </a:p>
          <a:p>
            <a:pPr algn="ctr"/>
            <a:r>
              <a:rPr lang="en-US" sz="700" b="1" dirty="0">
                <a:solidFill>
                  <a:schemeClr val="tx1"/>
                </a:solidFill>
                <a:latin typeface="Calibri" panose="020F0502020204030204" pitchFamily="34" charset="0"/>
                <a:cs typeface="Calibri" panose="020F0502020204030204" pitchFamily="34" charset="0"/>
              </a:rPr>
              <a:t> Flu A+</a:t>
            </a:r>
          </a:p>
        </p:txBody>
      </p:sp>
      <p:sp>
        <p:nvSpPr>
          <p:cNvPr id="20" name="TextBox 19">
            <a:extLst>
              <a:ext uri="{FF2B5EF4-FFF2-40B4-BE49-F238E27FC236}">
                <a16:creationId xmlns:a16="http://schemas.microsoft.com/office/drawing/2014/main" id="{9DBE7107-3C78-C16B-811A-DEEFE97E4738}"/>
              </a:ext>
            </a:extLst>
          </p:cNvPr>
          <p:cNvSpPr txBox="1"/>
          <p:nvPr/>
        </p:nvSpPr>
        <p:spPr>
          <a:xfrm>
            <a:off x="6256028" y="5696242"/>
            <a:ext cx="821635" cy="200055"/>
          </a:xfrm>
          <a:prstGeom prst="rect">
            <a:avLst/>
          </a:prstGeom>
          <a:noFill/>
        </p:spPr>
        <p:txBody>
          <a:bodyPr wrap="square" rtlCol="0">
            <a:spAutoFit/>
          </a:bodyPr>
          <a:lstStyle/>
          <a:p>
            <a:r>
              <a:rPr lang="en-US" sz="700" b="1" dirty="0">
                <a:solidFill>
                  <a:schemeClr val="bg1"/>
                </a:solidFill>
                <a:latin typeface="Calibri" panose="020F0502020204030204" pitchFamily="34" charset="0"/>
                <a:cs typeface="Calibri" panose="020F0502020204030204" pitchFamily="34" charset="0"/>
              </a:rPr>
              <a:t>Presumptive +</a:t>
            </a:r>
          </a:p>
        </p:txBody>
      </p:sp>
      <p:sp>
        <p:nvSpPr>
          <p:cNvPr id="46" name="Rectangle 45">
            <a:extLst>
              <a:ext uri="{FF2B5EF4-FFF2-40B4-BE49-F238E27FC236}">
                <a16:creationId xmlns:a16="http://schemas.microsoft.com/office/drawing/2014/main" id="{5FE44B95-DEC9-92E0-6FE2-CD3A902478E8}"/>
              </a:ext>
            </a:extLst>
          </p:cNvPr>
          <p:cNvSpPr/>
          <p:nvPr/>
        </p:nvSpPr>
        <p:spPr>
          <a:xfrm>
            <a:off x="250435" y="3568131"/>
            <a:ext cx="122844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Case 1</a:t>
            </a:r>
          </a:p>
        </p:txBody>
      </p:sp>
      <p:sp>
        <p:nvSpPr>
          <p:cNvPr id="47" name="Rectangle 46">
            <a:extLst>
              <a:ext uri="{FF2B5EF4-FFF2-40B4-BE49-F238E27FC236}">
                <a16:creationId xmlns:a16="http://schemas.microsoft.com/office/drawing/2014/main" id="{12453536-D164-62C7-A105-7B62D47E91FE}"/>
              </a:ext>
            </a:extLst>
          </p:cNvPr>
          <p:cNvSpPr/>
          <p:nvPr/>
        </p:nvSpPr>
        <p:spPr>
          <a:xfrm>
            <a:off x="259508" y="4572446"/>
            <a:ext cx="122845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Case 2</a:t>
            </a:r>
          </a:p>
        </p:txBody>
      </p:sp>
      <p:sp>
        <p:nvSpPr>
          <p:cNvPr id="48" name="Rectangle 47">
            <a:extLst>
              <a:ext uri="{FF2B5EF4-FFF2-40B4-BE49-F238E27FC236}">
                <a16:creationId xmlns:a16="http://schemas.microsoft.com/office/drawing/2014/main" id="{7EBD668B-5971-7106-97FF-4F8BB9388932}"/>
              </a:ext>
            </a:extLst>
          </p:cNvPr>
          <p:cNvSpPr/>
          <p:nvPr/>
        </p:nvSpPr>
        <p:spPr>
          <a:xfrm>
            <a:off x="267884" y="5583397"/>
            <a:ext cx="122845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Case 3</a:t>
            </a:r>
          </a:p>
        </p:txBody>
      </p:sp>
      <p:cxnSp>
        <p:nvCxnSpPr>
          <p:cNvPr id="3" name="Connector: Elbow 2">
            <a:extLst>
              <a:ext uri="{FF2B5EF4-FFF2-40B4-BE49-F238E27FC236}">
                <a16:creationId xmlns:a16="http://schemas.microsoft.com/office/drawing/2014/main" id="{01E36B23-FB52-302B-F249-93BDED8D02E0}"/>
              </a:ext>
            </a:extLst>
          </p:cNvPr>
          <p:cNvCxnSpPr>
            <a:cxnSpLocks/>
          </p:cNvCxnSpPr>
          <p:nvPr/>
        </p:nvCxnSpPr>
        <p:spPr>
          <a:xfrm rot="16200000" flipV="1">
            <a:off x="8168413" y="1401241"/>
            <a:ext cx="919217" cy="204476"/>
          </a:xfrm>
          <a:prstGeom prst="bentConnector3">
            <a:avLst>
              <a:gd name="adj1" fmla="val 99738"/>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EA94A7C-2B28-F963-11D8-9FE754EA8CF5}"/>
              </a:ext>
            </a:extLst>
          </p:cNvPr>
          <p:cNvSpPr txBox="1"/>
          <p:nvPr/>
        </p:nvSpPr>
        <p:spPr>
          <a:xfrm>
            <a:off x="7608280" y="921007"/>
            <a:ext cx="1265294" cy="369332"/>
          </a:xfrm>
          <a:prstGeom prst="rect">
            <a:avLst/>
          </a:prstGeom>
          <a:noFill/>
        </p:spPr>
        <p:txBody>
          <a:bodyPr wrap="square" rtlCol="0">
            <a:spAutoFit/>
          </a:bodyPr>
          <a:lstStyle/>
          <a:p>
            <a:r>
              <a:rPr lang="en-US" sz="900" dirty="0">
                <a:latin typeface="Calibri" panose="020F0502020204030204" pitchFamily="34" charset="0"/>
                <a:cs typeface="Calibri" panose="020F0502020204030204" pitchFamily="34" charset="0"/>
              </a:rPr>
              <a:t>Health Advisory distributed</a:t>
            </a:r>
          </a:p>
        </p:txBody>
      </p:sp>
    </p:spTree>
    <p:extLst>
      <p:ext uri="{BB962C8B-B14F-4D97-AF65-F5344CB8AC3E}">
        <p14:creationId xmlns:p14="http://schemas.microsoft.com/office/powerpoint/2010/main" val="2665903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A46D00-F4E2-5BA5-606A-187A1DE96045}"/>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442" b="96745" l="2185" r="95631">
                        <a14:foregroundMark x1="22443" y1="13327" x2="22443" y2="13327"/>
                        <a14:foregroundMark x1="22443" y1="13327" x2="22443" y2="13327"/>
                        <a14:foregroundMark x1="22443" y1="13327" x2="22443" y2="13327"/>
                        <a14:foregroundMark x1="22443" y1="13327" x2="22443" y2="13327"/>
                        <a14:foregroundMark x1="22443" y1="13327" x2="22443" y2="13327"/>
                        <a14:foregroundMark x1="22443" y1="13327" x2="22443" y2="13327"/>
                        <a14:foregroundMark x1="22443" y1="13327" x2="21847" y2="13327"/>
                        <a14:foregroundMark x1="21012" y1="13261" x2="25819" y2="11089"/>
                        <a14:foregroundMark x1="25819" y1="11089" x2="31088" y2="6544"/>
                        <a14:foregroundMark x1="40741" y1="2570" x2="43028" y2="2646"/>
                        <a14:foregroundMark x1="6807" y1="31383" x2="9981" y2="25134"/>
                        <a14:foregroundMark x1="27275" y1="8098" x2="30189" y2="6918"/>
                        <a14:foregroundMark x1="3494" y1="38774" x2="5421" y2="37004"/>
                        <a14:foregroundMark x1="3178" y1="39064" x2="3456" y2="38809"/>
                        <a14:foregroundMark x1="89672" y1="24720" x2="91127" y2="27133"/>
                        <a14:foregroundMark x1="94384" y1="55966" x2="94340" y2="56358"/>
                        <a14:foregroundMark x1="95101" y1="49615" x2="94721" y2="52978"/>
                        <a14:foregroundMark x1="94340" y1="56358" x2="94141" y2="56358"/>
                        <a14:foregroundMark x1="94836" y1="56358" x2="95128" y2="58900"/>
                        <a14:foregroundMark x1="90070" y1="26450" x2="92770" y2="31814"/>
                        <a14:foregroundMark x1="6852" y1="33367" x2="9831" y2="34995"/>
                        <a14:foregroundMark x1="7150" y1="31841" x2="6852" y2="33978"/>
                        <a14:foregroundMark x1="19762" y1="13632" x2="22542" y2="11394"/>
                        <a14:foregroundMark x1="19166" y1="14039" x2="20258" y2="13225"/>
                        <a14:backgroundMark x1="1589" y1="42218" x2="2085" y2="56968"/>
                        <a14:backgroundMark x1="2085" y1="56968" x2="1390" y2="57884"/>
                        <a14:backgroundMark x1="94141" y1="32045" x2="94538" y2="39573"/>
                        <a14:backgroundMark x1="94538" y1="39573" x2="97021" y2="44964"/>
                        <a14:backgroundMark x1="33664" y1="4985" x2="36445" y2="2645"/>
                        <a14:backgroundMark x1="35750" y1="4374" x2="39523" y2="1933"/>
                        <a14:backgroundMark x1="21549" y1="8850" x2="27011" y2="5697"/>
                        <a14:backgroundMark x1="23237" y1="9563" x2="26912" y2="7426"/>
                        <a14:backgroundMark x1="15293" y1="15768" x2="19166" y2="12513"/>
                        <a14:backgroundMark x1="10129" y1="24110" x2="12711" y2="18006"/>
                        <a14:backgroundMark x1="10030" y1="24313" x2="12612" y2="18616"/>
                        <a14:backgroundMark x1="12214" y1="21567" x2="12214" y2="21567"/>
                        <a14:backgroundMark x1="12214" y1="21567" x2="10824" y2="22889"/>
                        <a14:backgroundMark x1="11917" y1="21465" x2="11917" y2="21465"/>
                        <a14:backgroundMark x1="12016" y1="21160" x2="12016" y2="21160"/>
                        <a14:backgroundMark x1="12016" y1="21160" x2="12413" y2="21058"/>
                        <a14:backgroundMark x1="10328" y1="24415" x2="11718" y2="22686"/>
                        <a14:backgroundMark x1="10526" y1="23499" x2="11420" y2="22686"/>
                        <a14:backgroundMark x1="10228" y1="23805" x2="11519" y2="23296"/>
                        <a14:backgroundMark x1="4369" y1="29908" x2="4171" y2="28383"/>
                        <a14:backgroundMark x1="9258" y1="35629" x2="10626" y2="37030"/>
                        <a14:backgroundMark x1="10626" y1="37030" x2="9129" y2="35772"/>
                        <a14:backgroundMark x1="2483" y1="39776" x2="2681" y2="39776"/>
                        <a14:backgroundMark x1="3277" y1="41506" x2="2979" y2="42014"/>
                        <a14:backgroundMark x1="2880" y1="41099" x2="2979" y2="40285"/>
                        <a14:backgroundMark x1="3178" y1="40997" x2="3178" y2="40997"/>
                        <a14:backgroundMark x1="2880" y1="41607" x2="2880" y2="41607"/>
                        <a14:backgroundMark x1="95829" y1="45473" x2="95631" y2="49034"/>
                        <a14:backgroundMark x1="94638" y1="48423" x2="95432" y2="46083"/>
                        <a14:backgroundMark x1="95432" y1="46694" x2="95134" y2="48627"/>
                        <a14:backgroundMark x1="95631" y1="45473" x2="95730" y2="46999"/>
                        <a14:backgroundMark x1="95333" y1="48525" x2="95631" y2="49440"/>
                        <a14:backgroundMark x1="95333" y1="53408" x2="94439" y2="54527"/>
                        <a14:backgroundMark x1="93744" y1="54730" x2="94042" y2="55036"/>
                        <a14:backgroundMark x1="94538" y1="54222" x2="93744" y2="54323"/>
                        <a14:backgroundMark x1="94439" y1="54934" x2="94737" y2="55849"/>
                        <a14:backgroundMark x1="94638" y1="54222" x2="94439" y2="54832"/>
                        <a14:backgroundMark x1="94638" y1="54018" x2="94638" y2="54018"/>
                        <a14:backgroundMark x1="94638" y1="54120" x2="94638" y2="54120"/>
                        <a14:backgroundMark x1="6356" y1="35809" x2="6356" y2="35809"/>
                        <a14:backgroundMark x1="6356" y1="35809" x2="6356" y2="35809"/>
                        <a14:backgroundMark x1="6455" y1="35707" x2="6455" y2="35707"/>
                        <a14:backgroundMark x1="6455" y1="35707" x2="6455" y2="35707"/>
                        <a14:backgroundMark x1="6852" y1="35809" x2="6852" y2="35809"/>
                        <a14:backgroundMark x1="6852" y1="35809" x2="6852" y2="35809"/>
                        <a14:backgroundMark x1="6554" y1="35605" x2="6554" y2="35605"/>
                        <a14:backgroundMark x1="6554" y1="35605" x2="6554" y2="35605"/>
                        <a14:backgroundMark x1="6554" y1="35605" x2="6554" y2="35605"/>
                        <a14:backgroundMark x1="6554" y1="35605" x2="6554" y2="35605"/>
                        <a14:backgroundMark x1="6554" y1="35605" x2="6554" y2="35605"/>
                        <a14:backgroundMark x1="6554" y1="35605" x2="6554" y2="35605"/>
                        <a14:backgroundMark x1="6554" y1="35605" x2="6554" y2="35605"/>
                        <a14:backgroundMark x1="6554" y1="35605" x2="6554" y2="35605"/>
                        <a14:backgroundMark x1="6554" y1="35605" x2="6554" y2="35605"/>
                        <a14:backgroundMark x1="6455" y1="35402" x2="6455" y2="35402"/>
                        <a14:backgroundMark x1="6455" y1="35402" x2="6455" y2="35402"/>
                        <a14:backgroundMark x1="6455" y1="35402" x2="6455" y2="35402"/>
                        <a14:backgroundMark x1="6455" y1="35198" x2="6455" y2="35198"/>
                        <a14:backgroundMark x1="6455" y1="35198" x2="6455" y2="35198"/>
                        <a14:backgroundMark x1="3178" y1="39878" x2="3376" y2="41200"/>
                        <a14:backgroundMark x1="2781" y1="39369" x2="2880" y2="40793"/>
                        <a14:backgroundMark x1="94538" y1="53713" x2="94538" y2="53713"/>
                        <a14:backgroundMark x1="94538" y1="53713" x2="94538" y2="53713"/>
                        <a14:backgroundMark x1="94538" y1="53713" x2="94538" y2="53713"/>
                        <a14:backgroundMark x1="94737" y1="53713" x2="94737" y2="53713"/>
                        <a14:backgroundMark x1="94737" y1="53713" x2="94737" y2="53713"/>
                        <a14:backgroundMark x1="94439" y1="54323" x2="94439" y2="54323"/>
                        <a14:backgroundMark x1="94439" y1="54323" x2="94439" y2="54323"/>
                        <a14:backgroundMark x1="95432" y1="59003" x2="89672" y2="76195"/>
                        <a14:backgroundMark x1="95233" y1="64598" x2="93247" y2="71414"/>
                        <a14:backgroundMark x1="93247" y1="71414" x2="93247" y2="71414"/>
                        <a14:backgroundMark x1="89772" y1="75585" x2="79940" y2="86063"/>
                        <a14:backgroundMark x1="79940" y1="86063" x2="79940" y2="86470"/>
                        <a14:backgroundMark x1="71599" y1="87487" x2="78550" y2="86165"/>
                        <a14:backgroundMark x1="78550" y1="86165" x2="79841" y2="84842"/>
                        <a14:backgroundMark x1="72195" y1="87996" x2="71003" y2="94100"/>
                        <a14:backgroundMark x1="63456" y1="84842" x2="66435" y2="91658"/>
                        <a14:backgroundMark x1="66435" y1="91658" x2="69712" y2="92879"/>
                        <a14:backgroundMark x1="57597" y1="96236" x2="64350" y2="94405"/>
                        <a14:backgroundMark x1="64052" y1="95422" x2="64647" y2="94507"/>
                        <a14:backgroundMark x1="65045" y1="95219" x2="68818" y2="95117"/>
                        <a14:backgroundMark x1="64350" y1="95219" x2="65343" y2="94507"/>
                        <a14:backgroundMark x1="52334" y1="96948" x2="57498" y2="95931"/>
                        <a14:backgroundMark x1="56802" y1="97253" x2="58788" y2="97050"/>
                        <a14:backgroundMark x1="40616" y1="94303" x2="52334" y2="97660"/>
                        <a14:backgroundMark x1="93744" y1="31434" x2="94141" y2="32452"/>
                        <a14:backgroundMark x1="94538" y1="54527" x2="94737" y2="53917"/>
                        <a14:backgroundMark x1="5859" y1="35300" x2="7150" y2="36114"/>
                        <a14:backgroundMark x1="6058" y1="31943" x2="6753" y2="30315"/>
                        <a14:backgroundMark x1="12314" y1="18413" x2="15194" y2="16378"/>
                        <a14:backgroundMark x1="22872" y1="10639" x2="23635" y2="9969"/>
                        <a14:backgroundMark x1="13903" y1="16175" x2="23535" y2="9868"/>
                        <a14:backgroundMark x1="26316" y1="8850" x2="27507" y2="7528"/>
                        <a14:backgroundMark x1="31778" y1="5086" x2="34161" y2="5290"/>
                        <a14:backgroundMark x1="38530" y1="2950" x2="41013" y2="2035"/>
                        <a14:backgroundMark x1="43396" y1="2136" x2="46077" y2="2747"/>
                      </a14:backgroundRemoval>
                    </a14:imgEffect>
                  </a14:imgLayer>
                </a14:imgProps>
              </a:ext>
            </a:extLst>
          </a:blip>
          <a:stretch>
            <a:fillRect/>
          </a:stretch>
        </p:blipFill>
        <p:spPr>
          <a:xfrm>
            <a:off x="5835315" y="2468562"/>
            <a:ext cx="3043989" cy="2971441"/>
          </a:xfrm>
          <a:prstGeom prst="rect">
            <a:avLst/>
          </a:prstGeom>
        </p:spPr>
      </p:pic>
      <p:sp>
        <p:nvSpPr>
          <p:cNvPr id="2" name="Title 1">
            <a:extLst>
              <a:ext uri="{FF2B5EF4-FFF2-40B4-BE49-F238E27FC236}">
                <a16:creationId xmlns:a16="http://schemas.microsoft.com/office/drawing/2014/main" id="{97CDA5B1-F3FD-F430-154A-25579A573B64}"/>
              </a:ext>
            </a:extLst>
          </p:cNvPr>
          <p:cNvSpPr>
            <a:spLocks noGrp="1"/>
          </p:cNvSpPr>
          <p:nvPr>
            <p:ph type="title"/>
          </p:nvPr>
        </p:nvSpPr>
        <p:spPr/>
        <p:txBody>
          <a:bodyPr/>
          <a:lstStyle/>
          <a:p>
            <a:r>
              <a:rPr lang="en-US" dirty="0"/>
              <a:t>Case Definition</a:t>
            </a:r>
          </a:p>
        </p:txBody>
      </p:sp>
      <p:sp>
        <p:nvSpPr>
          <p:cNvPr id="3" name="Text Placeholder 2">
            <a:extLst>
              <a:ext uri="{FF2B5EF4-FFF2-40B4-BE49-F238E27FC236}">
                <a16:creationId xmlns:a16="http://schemas.microsoft.com/office/drawing/2014/main" id="{63CA8BF0-FCF8-18CB-6013-7151F686EF4E}"/>
              </a:ext>
            </a:extLst>
          </p:cNvPr>
          <p:cNvSpPr>
            <a:spLocks noGrp="1"/>
          </p:cNvSpPr>
          <p:nvPr>
            <p:ph type="body" idx="1"/>
          </p:nvPr>
        </p:nvSpPr>
        <p:spPr/>
        <p:txBody>
          <a:bodyPr>
            <a:normAutofit/>
          </a:bodyPr>
          <a:lstStyle/>
          <a:p>
            <a:pPr marL="571500" indent="-342900">
              <a:buFont typeface="Arial" panose="020B0604020202020204" pitchFamily="34" charset="0"/>
              <a:buChar char="•"/>
            </a:pPr>
            <a:r>
              <a:rPr lang="en-US" dirty="0"/>
              <a:t>Animal Cases:</a:t>
            </a:r>
          </a:p>
          <a:p>
            <a:pPr marL="1028700" lvl="1" indent="-342900">
              <a:buFont typeface="Arial" panose="020B0604020202020204" pitchFamily="34" charset="0"/>
              <a:buChar char="•"/>
            </a:pPr>
            <a:r>
              <a:rPr lang="en-US" sz="2000" dirty="0"/>
              <a:t>Ill swine: fever (106-108</a:t>
            </a:r>
            <a:r>
              <a:rPr lang="en-US" sz="2000" baseline="30000" dirty="0"/>
              <a:t>o</a:t>
            </a:r>
            <a:r>
              <a:rPr lang="en-US" sz="2000" dirty="0"/>
              <a:t> F and a cough)</a:t>
            </a:r>
          </a:p>
          <a:p>
            <a:pPr marL="1028700" lvl="1" indent="-342900">
              <a:buFont typeface="Arial" panose="020B0604020202020204" pitchFamily="34" charset="0"/>
              <a:buChar char="•"/>
            </a:pPr>
            <a:r>
              <a:rPr lang="en-US" sz="2000" dirty="0"/>
              <a:t>CONFIRMED: A positive RT-PCR influenza A test received from testing at the Moorefield Animal Diagnostic Laboratory and confirmed by the National Veterinary Services Laboratory.</a:t>
            </a:r>
          </a:p>
          <a:p>
            <a:pPr marL="1028700" lvl="1" indent="-342900">
              <a:buFont typeface="Arial" panose="020B0604020202020204" pitchFamily="34" charset="0"/>
              <a:buChar char="•"/>
            </a:pPr>
            <a:endParaRPr lang="en-US" sz="2000" dirty="0"/>
          </a:p>
          <a:p>
            <a:pPr marL="571500" indent="-342900">
              <a:buFont typeface="Arial" panose="020B0604020202020204" pitchFamily="34" charset="0"/>
              <a:buChar char="•"/>
            </a:pPr>
            <a:r>
              <a:rPr lang="en-US" dirty="0"/>
              <a:t>Human Cases:</a:t>
            </a:r>
          </a:p>
          <a:p>
            <a:pPr marL="1028700" lvl="1" indent="-342900">
              <a:buFont typeface="Arial" panose="020B0604020202020204" pitchFamily="34" charset="0"/>
              <a:buChar char="•"/>
            </a:pPr>
            <a:r>
              <a:rPr lang="en-US" sz="2000" dirty="0"/>
              <a:t>Acute respiratory illness after attending </a:t>
            </a:r>
          </a:p>
          <a:p>
            <a:pPr marL="685800" lvl="1" indent="0"/>
            <a:r>
              <a:rPr lang="en-US" sz="2000" dirty="0"/>
              <a:t>      the Jackson County Junior Fair.</a:t>
            </a:r>
          </a:p>
          <a:p>
            <a:pPr marL="1028700" lvl="1" indent="-342900">
              <a:buFont typeface="Arial" panose="020B0604020202020204" pitchFamily="34" charset="0"/>
              <a:buChar char="•"/>
            </a:pPr>
            <a:r>
              <a:rPr lang="en-US" sz="2000" dirty="0"/>
              <a:t>Acute respiratory illness in a person with</a:t>
            </a:r>
          </a:p>
          <a:p>
            <a:pPr marL="685800" lvl="1" indent="0"/>
            <a:r>
              <a:rPr lang="en-US" sz="2000" dirty="0"/>
              <a:t>      an epidemiologic link to a confirmed case.</a:t>
            </a:r>
          </a:p>
          <a:p>
            <a:pPr marL="1028700" lvl="1" indent="-342900">
              <a:buFont typeface="Arial" panose="020B0604020202020204" pitchFamily="34" charset="0"/>
              <a:buChar char="•"/>
            </a:pPr>
            <a:r>
              <a:rPr lang="en-US" sz="2000" dirty="0"/>
              <a:t>CONFIRMED: A positive RT-PCR influenza A test </a:t>
            </a:r>
          </a:p>
          <a:p>
            <a:pPr marL="685800" lvl="1" indent="0"/>
            <a:r>
              <a:rPr lang="en-US" sz="2000" dirty="0"/>
              <a:t>      using an assay capable of detecting novel influenza strains and   </a:t>
            </a:r>
          </a:p>
          <a:p>
            <a:pPr marL="685800" lvl="1" indent="0"/>
            <a:r>
              <a:rPr lang="en-US" sz="2000" dirty="0"/>
              <a:t>      confirmed by the CDC.</a:t>
            </a:r>
          </a:p>
        </p:txBody>
      </p:sp>
      <p:sp>
        <p:nvSpPr>
          <p:cNvPr id="4" name="Slide Number Placeholder 3">
            <a:extLst>
              <a:ext uri="{FF2B5EF4-FFF2-40B4-BE49-F238E27FC236}">
                <a16:creationId xmlns:a16="http://schemas.microsoft.com/office/drawing/2014/main" id="{9B50DE59-8843-E188-780C-E8A4C73F8B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964334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A406F-4C3E-E1A9-793D-F42E956CA27D}"/>
              </a:ext>
            </a:extLst>
          </p:cNvPr>
          <p:cNvSpPr>
            <a:spLocks noGrp="1"/>
          </p:cNvSpPr>
          <p:nvPr>
            <p:ph type="title"/>
          </p:nvPr>
        </p:nvSpPr>
        <p:spPr/>
        <p:txBody>
          <a:bodyPr/>
          <a:lstStyle/>
          <a:p>
            <a:r>
              <a:rPr lang="en-US" dirty="0"/>
              <a:t>Surveillance Methods</a:t>
            </a:r>
          </a:p>
        </p:txBody>
      </p:sp>
      <p:sp>
        <p:nvSpPr>
          <p:cNvPr id="3" name="Text Placeholder 2">
            <a:extLst>
              <a:ext uri="{FF2B5EF4-FFF2-40B4-BE49-F238E27FC236}">
                <a16:creationId xmlns:a16="http://schemas.microsoft.com/office/drawing/2014/main" id="{8F588399-0D64-D112-EB05-16794E931C72}"/>
              </a:ext>
            </a:extLst>
          </p:cNvPr>
          <p:cNvSpPr>
            <a:spLocks noGrp="1"/>
          </p:cNvSpPr>
          <p:nvPr>
            <p:ph type="body" idx="1"/>
          </p:nvPr>
        </p:nvSpPr>
        <p:spPr>
          <a:xfrm>
            <a:off x="457200" y="971550"/>
            <a:ext cx="8229600" cy="5656262"/>
          </a:xfrm>
        </p:spPr>
        <p:txBody>
          <a:bodyPr>
            <a:normAutofit/>
          </a:bodyPr>
          <a:lstStyle/>
          <a:p>
            <a:pPr marL="571500" indent="-342900">
              <a:buFont typeface="Arial" panose="020B0604020202020204" pitchFamily="34" charset="0"/>
              <a:buChar char="•"/>
            </a:pPr>
            <a:r>
              <a:rPr lang="en-US" sz="2000" b="0" dirty="0"/>
              <a:t>Local healthcare providers were asked to consider novel influenza infection in patients that reported acute respiratory illness after attendance at an agricultural event.</a:t>
            </a:r>
          </a:p>
          <a:p>
            <a:pPr marL="571500" indent="-342900">
              <a:buFont typeface="Arial" panose="020B0604020202020204" pitchFamily="34" charset="0"/>
              <a:buChar char="•"/>
            </a:pPr>
            <a:r>
              <a:rPr lang="en-US" sz="2000" b="0" dirty="0"/>
              <a:t>Healthcare providers were reminded to notify the LHD of any suspected novel influenza cases.</a:t>
            </a:r>
          </a:p>
          <a:p>
            <a:pPr marL="571500" indent="-342900">
              <a:buFont typeface="Arial" panose="020B0604020202020204" pitchFamily="34" charset="0"/>
              <a:buChar char="•"/>
            </a:pPr>
            <a:r>
              <a:rPr lang="en-US" sz="2000" b="0" dirty="0"/>
              <a:t>Swine influenza testing through the Moorefield Animal Diagnostic Laboratory and confirmatory testing at the National Veterinary Services Laboratory.</a:t>
            </a:r>
          </a:p>
          <a:p>
            <a:pPr marL="571500" indent="-342900">
              <a:buFont typeface="Arial" panose="020B0604020202020204" pitchFamily="34" charset="0"/>
              <a:buChar char="•"/>
            </a:pPr>
            <a:r>
              <a:rPr lang="en-US" sz="2000" b="0" dirty="0"/>
              <a:t>Testing through the WV OLS when suspected cases of novel influenza were reported to the LHD.</a:t>
            </a:r>
          </a:p>
          <a:p>
            <a:pPr marL="571500" indent="-342900">
              <a:buFont typeface="Arial" panose="020B0604020202020204" pitchFamily="34" charset="0"/>
              <a:buChar char="•"/>
            </a:pPr>
            <a:r>
              <a:rPr lang="en-US" sz="2000" b="0" dirty="0"/>
              <a:t>Confirmatory testing of novel influenza cases at the CDC laboratory when WV OLS testing results presumptive positive for novel influenza viruses.</a:t>
            </a:r>
          </a:p>
          <a:p>
            <a:pPr marL="571500" indent="-342900">
              <a:buFont typeface="Arial" panose="020B0604020202020204" pitchFamily="34" charset="0"/>
              <a:buChar char="•"/>
            </a:pPr>
            <a:r>
              <a:rPr lang="en-US" sz="2000" b="0" dirty="0"/>
              <a:t>A Health Advisory was distributed across the state to healthcare providers for situational awareness and to communicate recommendations for patients that report acute respiratory illness after attendance at an agricultural event.</a:t>
            </a:r>
          </a:p>
        </p:txBody>
      </p:sp>
      <p:sp>
        <p:nvSpPr>
          <p:cNvPr id="4" name="Slide Number Placeholder 3">
            <a:extLst>
              <a:ext uri="{FF2B5EF4-FFF2-40B4-BE49-F238E27FC236}">
                <a16:creationId xmlns:a16="http://schemas.microsoft.com/office/drawing/2014/main" id="{6788BCA4-33BC-2C3A-C012-ACBF06A741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3003522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FD21-192D-F292-582E-EBB106086153}"/>
              </a:ext>
            </a:extLst>
          </p:cNvPr>
          <p:cNvSpPr>
            <a:spLocks noGrp="1"/>
          </p:cNvSpPr>
          <p:nvPr>
            <p:ph type="title"/>
          </p:nvPr>
        </p:nvSpPr>
        <p:spPr/>
        <p:txBody>
          <a:bodyPr/>
          <a:lstStyle/>
          <a:p>
            <a:r>
              <a:rPr lang="en-US" dirty="0"/>
              <a:t>Epidemiologic Data Overview</a:t>
            </a:r>
          </a:p>
        </p:txBody>
      </p:sp>
      <p:sp>
        <p:nvSpPr>
          <p:cNvPr id="3" name="Text Placeholder 2">
            <a:extLst>
              <a:ext uri="{FF2B5EF4-FFF2-40B4-BE49-F238E27FC236}">
                <a16:creationId xmlns:a16="http://schemas.microsoft.com/office/drawing/2014/main" id="{ACAAC6D2-B9DE-9AAD-F894-CC723A8D6E6D}"/>
              </a:ext>
            </a:extLst>
          </p:cNvPr>
          <p:cNvSpPr>
            <a:spLocks noGrp="1"/>
          </p:cNvSpPr>
          <p:nvPr>
            <p:ph type="body" idx="1"/>
          </p:nvPr>
        </p:nvSpPr>
        <p:spPr>
          <a:xfrm>
            <a:off x="457200" y="971549"/>
            <a:ext cx="8229600" cy="5656263"/>
          </a:xfrm>
        </p:spPr>
        <p:txBody>
          <a:bodyPr>
            <a:noAutofit/>
          </a:bodyPr>
          <a:lstStyle/>
          <a:p>
            <a:pPr marL="571500" indent="-342900">
              <a:lnSpc>
                <a:spcPct val="125000"/>
              </a:lnSpc>
              <a:buFont typeface="Arial" panose="020B0604020202020204" pitchFamily="34" charset="0"/>
              <a:buChar char="•"/>
            </a:pPr>
            <a:r>
              <a:rPr lang="en-US" sz="1800" b="0" dirty="0"/>
              <a:t>A total of three cases were confirmed to be infected with Influenza A(H3N2)v after attending the Jackson County Junior Fair.</a:t>
            </a:r>
          </a:p>
          <a:p>
            <a:pPr marL="571500" indent="-342900">
              <a:lnSpc>
                <a:spcPct val="125000"/>
              </a:lnSpc>
              <a:buFont typeface="Arial" panose="020B0604020202020204" pitchFamily="34" charset="0"/>
              <a:buChar char="•"/>
            </a:pPr>
            <a:r>
              <a:rPr lang="en-US" sz="1800" b="0" dirty="0"/>
              <a:t>All cases were under the age of 18.</a:t>
            </a:r>
          </a:p>
          <a:p>
            <a:pPr marL="571500" indent="-342900">
              <a:lnSpc>
                <a:spcPct val="125000"/>
              </a:lnSpc>
              <a:buFont typeface="Arial" panose="020B0604020202020204" pitchFamily="34" charset="0"/>
              <a:buChar char="•"/>
            </a:pPr>
            <a:r>
              <a:rPr lang="en-US" sz="1800" b="0" dirty="0"/>
              <a:t>Two of the three cases were hog exhibitors with access to the swine barn.</a:t>
            </a:r>
          </a:p>
          <a:p>
            <a:pPr marL="571500" indent="-342900">
              <a:lnSpc>
                <a:spcPct val="125000"/>
              </a:lnSpc>
              <a:buFont typeface="Arial" panose="020B0604020202020204" pitchFamily="34" charset="0"/>
              <a:buChar char="•"/>
            </a:pPr>
            <a:r>
              <a:rPr lang="en-US" sz="1800" b="0" dirty="0"/>
              <a:t>One case had no exposure to pigs and did not visit the swine barn.</a:t>
            </a:r>
          </a:p>
          <a:p>
            <a:pPr marL="571500" indent="-342900">
              <a:lnSpc>
                <a:spcPct val="125000"/>
              </a:lnSpc>
              <a:buFont typeface="Arial" panose="020B0604020202020204" pitchFamily="34" charset="0"/>
              <a:buChar char="•"/>
            </a:pPr>
            <a:r>
              <a:rPr lang="en-US" sz="1800" b="0" dirty="0"/>
              <a:t>Symptoms: Fever, cough, sore throat, large throat blisters, muscle aches, headache, shortness of breath, diarrhea, eye redness, rash, and fatigue.</a:t>
            </a:r>
          </a:p>
          <a:p>
            <a:pPr marL="571500" indent="-342900">
              <a:lnSpc>
                <a:spcPct val="125000"/>
              </a:lnSpc>
              <a:buFont typeface="Arial" panose="020B0604020202020204" pitchFamily="34" charset="0"/>
              <a:buChar char="•"/>
            </a:pPr>
            <a:r>
              <a:rPr lang="en-US" sz="1800" b="0" dirty="0"/>
              <a:t>None of the cases had any comorbidities or pre-existing medical conditions.</a:t>
            </a:r>
          </a:p>
          <a:p>
            <a:pPr marL="571500" indent="-342900">
              <a:lnSpc>
                <a:spcPct val="125000"/>
              </a:lnSpc>
              <a:buFont typeface="Arial" panose="020B0604020202020204" pitchFamily="34" charset="0"/>
              <a:buChar char="•"/>
            </a:pPr>
            <a:r>
              <a:rPr lang="en-US" sz="1800" b="0" dirty="0"/>
              <a:t>Two cases were prescribed antiviral medications.</a:t>
            </a:r>
          </a:p>
          <a:p>
            <a:pPr marL="571500" indent="-342900">
              <a:lnSpc>
                <a:spcPct val="125000"/>
              </a:lnSpc>
              <a:buFont typeface="Arial" panose="020B0604020202020204" pitchFamily="34" charset="0"/>
              <a:buChar char="•"/>
            </a:pPr>
            <a:r>
              <a:rPr lang="en-US" sz="1800" b="0" dirty="0"/>
              <a:t>No hospitalizations or deaths occurred.</a:t>
            </a:r>
          </a:p>
          <a:p>
            <a:pPr marL="571500" indent="-342900">
              <a:lnSpc>
                <a:spcPct val="125000"/>
              </a:lnSpc>
              <a:buFont typeface="Arial" panose="020B0604020202020204" pitchFamily="34" charset="0"/>
              <a:buChar char="•"/>
            </a:pPr>
            <a:r>
              <a:rPr lang="en-US" sz="1800" b="0" dirty="0"/>
              <a:t>One case had received their seasonal influenza vaccine for the current season.</a:t>
            </a:r>
          </a:p>
          <a:p>
            <a:pPr marL="571500" indent="-342900">
              <a:lnSpc>
                <a:spcPct val="125000"/>
              </a:lnSpc>
              <a:buFont typeface="Arial" panose="020B0604020202020204" pitchFamily="34" charset="0"/>
              <a:buChar char="•"/>
            </a:pPr>
            <a:r>
              <a:rPr lang="en-US" sz="1800" b="0" dirty="0"/>
              <a:t>Three household contacts reported symptoms but were not confirmed to have influenza and all recovered.</a:t>
            </a:r>
          </a:p>
        </p:txBody>
      </p:sp>
      <p:sp>
        <p:nvSpPr>
          <p:cNvPr id="4" name="Slide Number Placeholder 3">
            <a:extLst>
              <a:ext uri="{FF2B5EF4-FFF2-40B4-BE49-F238E27FC236}">
                <a16:creationId xmlns:a16="http://schemas.microsoft.com/office/drawing/2014/main" id="{41CBD11A-2194-B780-8D79-F47AC74DB4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extLst>
      <p:ext uri="{BB962C8B-B14F-4D97-AF65-F5344CB8AC3E}">
        <p14:creationId xmlns:p14="http://schemas.microsoft.com/office/powerpoint/2010/main" val="565699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05048-D34A-F2EB-395F-6ACC95ABFB61}"/>
              </a:ext>
            </a:extLst>
          </p:cNvPr>
          <p:cNvSpPr>
            <a:spLocks noGrp="1"/>
          </p:cNvSpPr>
          <p:nvPr>
            <p:ph type="title"/>
          </p:nvPr>
        </p:nvSpPr>
        <p:spPr/>
        <p:txBody>
          <a:bodyPr/>
          <a:lstStyle/>
          <a:p>
            <a:r>
              <a:rPr lang="en-US" dirty="0"/>
              <a:t>Public Health Recommendations</a:t>
            </a:r>
          </a:p>
        </p:txBody>
      </p:sp>
      <p:sp>
        <p:nvSpPr>
          <p:cNvPr id="3" name="Text Placeholder 2">
            <a:extLst>
              <a:ext uri="{FF2B5EF4-FFF2-40B4-BE49-F238E27FC236}">
                <a16:creationId xmlns:a16="http://schemas.microsoft.com/office/drawing/2014/main" id="{F268F670-617E-EAFC-F20B-DB72C233F9BD}"/>
              </a:ext>
            </a:extLst>
          </p:cNvPr>
          <p:cNvSpPr>
            <a:spLocks noGrp="1"/>
          </p:cNvSpPr>
          <p:nvPr>
            <p:ph type="body" idx="1"/>
          </p:nvPr>
        </p:nvSpPr>
        <p:spPr>
          <a:xfrm>
            <a:off x="-1" y="971550"/>
            <a:ext cx="8865327" cy="5556250"/>
          </a:xfrm>
        </p:spPr>
        <p:txBody>
          <a:bodyPr>
            <a:normAutofit/>
          </a:bodyPr>
          <a:lstStyle/>
          <a:p>
            <a:pPr marL="971550" lvl="1" indent="-285750">
              <a:buFont typeface="Arial" panose="020B0604020202020204" pitchFamily="34" charset="0"/>
              <a:buChar char="•"/>
            </a:pPr>
            <a:r>
              <a:rPr lang="en-US" sz="1800" dirty="0"/>
              <a:t>Cases and/or their guardians were educated on hand hygiene and respiratory etiquette.</a:t>
            </a:r>
          </a:p>
          <a:p>
            <a:pPr marL="971550" lvl="1" indent="-285750">
              <a:buFont typeface="Arial" panose="020B0604020202020204" pitchFamily="34" charset="0"/>
              <a:buChar char="•"/>
            </a:pPr>
            <a:r>
              <a:rPr lang="en-US" sz="1800" dirty="0"/>
              <a:t>Cases and/or their guardians were educated to avoid close contact with other people until being fever free for 24 hours without the use of fever reducing medication.</a:t>
            </a:r>
          </a:p>
          <a:p>
            <a:pPr marL="971550" lvl="1" indent="-285750">
              <a:buFont typeface="Arial" panose="020B0604020202020204" pitchFamily="34" charset="0"/>
              <a:buChar char="•"/>
            </a:pPr>
            <a:r>
              <a:rPr lang="en-US" sz="1800" dirty="0"/>
              <a:t>Cases and/or their guardians  were educated to avoid contact with swine for days following symptom onset and until fever free for 24 hours without the use of fever reducing medication.</a:t>
            </a:r>
          </a:p>
          <a:p>
            <a:pPr marL="971550" lvl="1" indent="-285750">
              <a:buFont typeface="Arial" panose="020B0604020202020204" pitchFamily="34" charset="0"/>
              <a:buChar char="•"/>
            </a:pPr>
            <a:r>
              <a:rPr lang="en-US" sz="1800" dirty="0"/>
              <a:t>Contacts were educated to follow up with a healthcare provider should they develop symptoms.</a:t>
            </a:r>
          </a:p>
          <a:p>
            <a:pPr marL="971550" lvl="1" indent="-285750">
              <a:buFont typeface="Arial" panose="020B0604020202020204" pitchFamily="34" charset="0"/>
              <a:buChar char="•"/>
            </a:pPr>
            <a:r>
              <a:rPr lang="en-US" sz="1800" dirty="0"/>
              <a:t>Cases and/or their guardians were educated on the benefits of receiving an influenza vaccine annually.</a:t>
            </a:r>
          </a:p>
          <a:p>
            <a:pPr marL="1028700" lvl="1" indent="-342900">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E804C98A-A936-3820-E5F9-1E1187938C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pic>
        <p:nvPicPr>
          <p:cNvPr id="12" name="Picture 11">
            <a:extLst>
              <a:ext uri="{FF2B5EF4-FFF2-40B4-BE49-F238E27FC236}">
                <a16:creationId xmlns:a16="http://schemas.microsoft.com/office/drawing/2014/main" id="{8848DD68-16D1-7D28-71F0-5AC3D8E3F018}"/>
              </a:ext>
              <a:ext uri="{C183D7F6-B498-43B3-948B-1728B52AA6E4}">
                <adec:decorative xmlns:adec="http://schemas.microsoft.com/office/drawing/2017/decorative" val="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962" r="89904">
                        <a14:foregroundMark x1="3045" y1="37692" x2="38141" y2="47692"/>
                        <a14:foregroundMark x1="38141" y1="47692" x2="18109" y2="57436"/>
                        <a14:foregroundMark x1="18109" y1="57436" x2="7372" y2="56667"/>
                        <a14:foregroundMark x1="7372" y1="56667" x2="5449" y2="55641"/>
                        <a14:foregroundMark x1="1282" y1="36667" x2="962" y2="62051"/>
                      </a14:backgroundRemoval>
                    </a14:imgEffect>
                  </a14:imgLayer>
                </a14:imgProps>
              </a:ext>
              <a:ext uri="{837473B0-CC2E-450A-ABE3-18F120FF3D39}">
                <a1611:picAttrSrcUrl xmlns:a1611="http://schemas.microsoft.com/office/drawing/2016/11/main" r:id="rId5"/>
              </a:ext>
            </a:extLst>
          </a:blip>
          <a:srcRect r="14308"/>
          <a:stretch/>
        </p:blipFill>
        <p:spPr>
          <a:xfrm>
            <a:off x="631226" y="4989603"/>
            <a:ext cx="2005929" cy="1463040"/>
          </a:xfrm>
          <a:prstGeom prst="rect">
            <a:avLst/>
          </a:prstGeom>
        </p:spPr>
      </p:pic>
      <p:pic>
        <p:nvPicPr>
          <p:cNvPr id="15" name="Picture 14">
            <a:extLst>
              <a:ext uri="{FF2B5EF4-FFF2-40B4-BE49-F238E27FC236}">
                <a16:creationId xmlns:a16="http://schemas.microsoft.com/office/drawing/2014/main" id="{036CA268-65B0-AD00-E999-F6B5DE35B92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852" b="89815" l="5116" r="93953">
                        <a14:foregroundMark x1="11628" y1="27315" x2="6047" y2="50926"/>
                        <a14:foregroundMark x1="9671" y1="62652" x2="13488" y2="75000"/>
                        <a14:foregroundMark x1="6047" y1="50926" x2="8047" y2="57396"/>
                        <a14:foregroundMark x1="13488" y1="75000" x2="35349" y2="90741"/>
                        <a14:foregroundMark x1="35349" y1="90741" x2="60930" y2="91667"/>
                        <a14:foregroundMark x1="60930" y1="91667" x2="83721" y2="75926"/>
                        <a14:foregroundMark x1="83721" y1="75926" x2="91628" y2="51389"/>
                        <a14:foregroundMark x1="91628" y1="51389" x2="87907" y2="28241"/>
                        <a14:foregroundMark x1="87907" y1="28241" x2="71163" y2="10648"/>
                        <a14:foregroundMark x1="71163" y1="10648" x2="46512" y2="7407"/>
                        <a14:foregroundMark x1="38907" y1="10188" x2="23721" y2="15741"/>
                        <a14:foregroundMark x1="46512" y1="7407" x2="42067" y2="9032"/>
                        <a14:foregroundMark x1="23721" y1="15741" x2="37681" y2="7095"/>
                        <a14:foregroundMark x1="7907" y1="38889" x2="5933" y2="58533"/>
                        <a14:foregroundMark x1="91628" y1="37963" x2="93953" y2="60648"/>
                        <a14:foregroundMark x1="28372" y1="30556" x2="55349" y2="29630"/>
                        <a14:foregroundMark x1="44186" y1="11574" x2="29767" y2="31019"/>
                        <a14:foregroundMark x1="29767" y1="31019" x2="35814" y2="10185"/>
                        <a14:foregroundMark x1="51163" y1="17593" x2="62326" y2="38426"/>
                        <a14:foregroundMark x1="62326" y1="38426" x2="51628" y2="17130"/>
                        <a14:foregroundMark x1="51628" y1="17130" x2="47907" y2="17593"/>
                        <a14:foregroundMark x1="53953" y1="11574" x2="77674" y2="21759"/>
                        <a14:foregroundMark x1="77674" y1="21759" x2="54884" y2="27778"/>
                        <a14:foregroundMark x1="54884" y1="27778" x2="54419" y2="24537"/>
                        <a14:foregroundMark x1="26512" y1="17130" x2="12093" y2="39352"/>
                        <a14:foregroundMark x1="12093" y1="39352" x2="26047" y2="19444"/>
                        <a14:foregroundMark x1="26047" y1="19444" x2="26047" y2="18519"/>
                        <a14:foregroundMark x1="58140" y1="25926" x2="81860" y2="24537"/>
                        <a14:foregroundMark x1="81860" y1="24537" x2="89767" y2="49074"/>
                        <a14:foregroundMark x1="89767" y1="49074" x2="69767" y2="68056"/>
                        <a14:foregroundMark x1="69767" y1="68056" x2="57209" y2="32870"/>
                        <a14:foregroundMark x1="57209" y1="32870" x2="61395" y2="22222"/>
                        <a14:foregroundMark x1="57674" y1="40741" x2="61860" y2="36574"/>
                        <a14:foregroundMark x1="64186" y1="41204" x2="73023" y2="42130"/>
                        <a14:foregroundMark x1="26047" y1="41204" x2="53023" y2="40741"/>
                        <a14:foregroundMark x1="53023" y1="40741" x2="28372" y2="49537"/>
                        <a14:foregroundMark x1="28372" y1="49537" x2="26512" y2="40278"/>
                        <a14:foregroundMark x1="9302" y1="48611" x2="40465" y2="73611"/>
                        <a14:foregroundMark x1="40465" y1="73611" x2="19070" y2="51389"/>
                        <a14:foregroundMark x1="19070" y1="51389" x2="11163" y2="50463"/>
                        <a14:foregroundMark x1="21395" y1="52778" x2="63721" y2="52315"/>
                        <a14:foregroundMark x1="63721" y1="52315" x2="58605" y2="79630"/>
                        <a14:foregroundMark x1="58605" y1="79630" x2="23256" y2="72685"/>
                        <a14:foregroundMark x1="23256" y1="72685" x2="21860" y2="50463"/>
                        <a14:foregroundMark x1="36744" y1="31944" x2="31163" y2="33333"/>
                        <a14:foregroundMark x1="18140" y1="37037" x2="28372" y2="37037"/>
                        <a14:backgroundMark x1="40465" y1="3241" x2="45581" y2="4167"/>
                        <a14:backgroundMark x1="93488" y1="62963" x2="94419" y2="57407"/>
                        <a14:backgroundMark x1="3721" y1="59722" x2="6512" y2="64352"/>
                      </a14:backgroundRemoval>
                    </a14:imgEffect>
                  </a14:imgLayer>
                </a14:imgProps>
              </a:ext>
            </a:extLst>
          </a:blip>
          <a:stretch>
            <a:fillRect/>
          </a:stretch>
        </p:blipFill>
        <p:spPr>
          <a:xfrm>
            <a:off x="2836737" y="5156200"/>
            <a:ext cx="1365250" cy="1371600"/>
          </a:xfrm>
          <a:prstGeom prst="rect">
            <a:avLst/>
          </a:prstGeom>
        </p:spPr>
      </p:pic>
      <p:pic>
        <p:nvPicPr>
          <p:cNvPr id="19" name="Picture 18" descr="A picture containing person, wall, person, eating&#10;&#10;Description automatically generated">
            <a:extLst>
              <a:ext uri="{FF2B5EF4-FFF2-40B4-BE49-F238E27FC236}">
                <a16:creationId xmlns:a16="http://schemas.microsoft.com/office/drawing/2014/main" id="{9754498E-BB08-714F-715F-E8BDEF94E65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4233" b="98942" l="400" r="99600">
                        <a14:foregroundMark x1="0" y1="87831" x2="19600" y2="71429"/>
                        <a14:foregroundMark x1="19600" y1="71429" x2="31200" y2="13757"/>
                        <a14:foregroundMark x1="31200" y1="13757" x2="52000" y2="2646"/>
                        <a14:foregroundMark x1="52000" y1="2646" x2="67441" y2="22596"/>
                        <a14:foregroundMark x1="85370" y1="72121" x2="86400" y2="75132"/>
                        <a14:foregroundMark x1="94659" y1="90029" x2="99600" y2="98942"/>
                        <a14:foregroundMark x1="86400" y1="75132" x2="92764" y2="86612"/>
                        <a14:foregroundMark x1="9600" y1="76190" x2="400" y2="87831"/>
                        <a14:foregroundMark x1="57600" y1="50794" x2="55600" y2="78836"/>
                        <a14:foregroundMark x1="55600" y1="78836" x2="54000" y2="60317"/>
                        <a14:foregroundMark x1="45200" y1="56614" x2="50000" y2="55556"/>
                        <a14:foregroundMark x1="44400" y1="55556" x2="42000" y2="58201"/>
                        <a14:foregroundMark x1="44800" y1="64550" x2="46000" y2="59788"/>
                        <a14:foregroundMark x1="36000" y1="11111" x2="58000" y2="4233"/>
                        <a14:foregroundMark x1="58000" y1="4233" x2="58400" y2="4762"/>
                        <a14:foregroundMark x1="47600" y1="62963" x2="49200" y2="61905"/>
                        <a14:backgroundMark x1="68800" y1="21693" x2="88800" y2="69841"/>
                        <a14:backgroundMark x1="98800" y1="1587" x2="99600" y2="60317"/>
                        <a14:backgroundMark x1="99200" y1="47619" x2="99600" y2="89947"/>
                        <a14:backgroundMark x1="99200" y1="1587" x2="99600" y2="12169"/>
                        <a14:backgroundMark x1="98800" y1="14815" x2="98400" y2="43386"/>
                      </a14:backgroundRemoval>
                    </a14:imgEffect>
                  </a14:imgLayer>
                </a14:imgProps>
              </a:ext>
              <a:ext uri="{837473B0-CC2E-450A-ABE3-18F120FF3D39}">
                <a1611:picAttrSrcUrl xmlns:a1611="http://schemas.microsoft.com/office/drawing/2016/11/main" r:id="rId10"/>
              </a:ext>
            </a:extLst>
          </a:blip>
          <a:stretch>
            <a:fillRect/>
          </a:stretch>
        </p:blipFill>
        <p:spPr>
          <a:xfrm>
            <a:off x="4513206" y="5070475"/>
            <a:ext cx="1814286" cy="1371600"/>
          </a:xfrm>
          <a:prstGeom prst="rect">
            <a:avLst/>
          </a:prstGeom>
          <a:ln>
            <a:noFill/>
          </a:ln>
        </p:spPr>
      </p:pic>
      <p:pic>
        <p:nvPicPr>
          <p:cNvPr id="22" name="Picture 21">
            <a:extLst>
              <a:ext uri="{FF2B5EF4-FFF2-40B4-BE49-F238E27FC236}">
                <a16:creationId xmlns:a16="http://schemas.microsoft.com/office/drawing/2014/main" id="{C82784D2-ED10-390E-E6E4-F7EA8061A47A}"/>
              </a:ext>
              <a:ext uri="{C183D7F6-B498-43B3-948B-1728B52AA6E4}">
                <adec:decorative xmlns:adec="http://schemas.microsoft.com/office/drawing/2017/decorative" val="1"/>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6638711" y="5070475"/>
            <a:ext cx="1828800" cy="1371600"/>
          </a:xfrm>
          <a:prstGeom prst="rect">
            <a:avLst/>
          </a:prstGeom>
        </p:spPr>
      </p:pic>
      <p:sp>
        <p:nvSpPr>
          <p:cNvPr id="23" name="TextBox 22">
            <a:extLst>
              <a:ext uri="{FF2B5EF4-FFF2-40B4-BE49-F238E27FC236}">
                <a16:creationId xmlns:a16="http://schemas.microsoft.com/office/drawing/2014/main" id="{9B5D4BA9-EEEF-F3B7-5491-CDFB6E40762E}"/>
              </a:ext>
            </a:extLst>
          </p:cNvPr>
          <p:cNvSpPr txBox="1"/>
          <p:nvPr/>
        </p:nvSpPr>
        <p:spPr>
          <a:xfrm>
            <a:off x="8644640" y="7025588"/>
            <a:ext cx="499359" cy="1892826"/>
          </a:xfrm>
          <a:prstGeom prst="rect">
            <a:avLst/>
          </a:prstGeom>
          <a:noFill/>
        </p:spPr>
        <p:txBody>
          <a:bodyPr wrap="square" rtlCol="0">
            <a:spAutoFit/>
          </a:bodyPr>
          <a:lstStyle/>
          <a:p>
            <a:r>
              <a:rPr lang="en-US" sz="900">
                <a:hlinkClick r:id="rId12" tooltip="https://omachefarm.blogspot.com/2012/03/pigs.html"/>
              </a:rPr>
              <a:t>This Photo</a:t>
            </a:r>
            <a:r>
              <a:rPr lang="en-US" sz="900"/>
              <a:t> by Unknown Author is licensed under </a:t>
            </a:r>
            <a:r>
              <a:rPr lang="en-US" sz="900">
                <a:hlinkClick r:id="rId13" tooltip="https://creativecommons.org/licenses/by-sa/3.0/"/>
              </a:rPr>
              <a:t>CC BY-SA</a:t>
            </a:r>
            <a:endParaRPr lang="en-US" sz="900"/>
          </a:p>
        </p:txBody>
      </p:sp>
    </p:spTree>
    <p:extLst>
      <p:ext uri="{BB962C8B-B14F-4D97-AF65-F5344CB8AC3E}">
        <p14:creationId xmlns:p14="http://schemas.microsoft.com/office/powerpoint/2010/main" val="406963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05048-D34A-F2EB-395F-6ACC95ABFB61}"/>
              </a:ext>
            </a:extLst>
          </p:cNvPr>
          <p:cNvSpPr>
            <a:spLocks noGrp="1"/>
          </p:cNvSpPr>
          <p:nvPr>
            <p:ph type="title"/>
          </p:nvPr>
        </p:nvSpPr>
        <p:spPr/>
        <p:txBody>
          <a:bodyPr/>
          <a:lstStyle/>
          <a:p>
            <a:r>
              <a:rPr lang="en-US" sz="3000" dirty="0"/>
              <a:t>Public Health Recommendations (continued)</a:t>
            </a:r>
          </a:p>
        </p:txBody>
      </p:sp>
      <p:sp>
        <p:nvSpPr>
          <p:cNvPr id="3" name="Text Placeholder 2">
            <a:extLst>
              <a:ext uri="{FF2B5EF4-FFF2-40B4-BE49-F238E27FC236}">
                <a16:creationId xmlns:a16="http://schemas.microsoft.com/office/drawing/2014/main" id="{F268F670-617E-EAFC-F20B-DB72C233F9BD}"/>
              </a:ext>
            </a:extLst>
          </p:cNvPr>
          <p:cNvSpPr>
            <a:spLocks noGrp="1"/>
          </p:cNvSpPr>
          <p:nvPr>
            <p:ph type="body" idx="1"/>
          </p:nvPr>
        </p:nvSpPr>
        <p:spPr>
          <a:xfrm>
            <a:off x="235191" y="1249952"/>
            <a:ext cx="4427621" cy="4358096"/>
          </a:xfrm>
        </p:spPr>
        <p:txBody>
          <a:bodyPr>
            <a:normAutofit/>
          </a:bodyPr>
          <a:lstStyle/>
          <a:p>
            <a:pPr marL="571500" indent="-342900">
              <a:buFont typeface="Arial" panose="020B0604020202020204" pitchFamily="34" charset="0"/>
              <a:buChar char="•"/>
            </a:pPr>
            <a:r>
              <a:rPr lang="en-US" sz="2200" dirty="0"/>
              <a:t>Recommendations to Fair Board:</a:t>
            </a:r>
          </a:p>
          <a:p>
            <a:pPr marL="1028700" lvl="1" indent="-342900">
              <a:buFont typeface="Arial" panose="020B0604020202020204" pitchFamily="34" charset="0"/>
              <a:buChar char="•"/>
            </a:pPr>
            <a:r>
              <a:rPr lang="en-US" sz="2200" dirty="0"/>
              <a:t>Emphasize biosecurity during agriculture fair events.</a:t>
            </a:r>
          </a:p>
          <a:p>
            <a:pPr marL="1028700" lvl="1" indent="-342900">
              <a:buFont typeface="Arial" panose="020B0604020202020204" pitchFamily="34" charset="0"/>
              <a:buChar char="•"/>
            </a:pPr>
            <a:r>
              <a:rPr lang="en-US" sz="2200" dirty="0"/>
              <a:t>Evaluate swine for illness as they arrive at an agricultural fair and immediately send ill swine home.</a:t>
            </a:r>
          </a:p>
          <a:p>
            <a:pPr marL="1028700" lvl="1" indent="-342900">
              <a:buFont typeface="Arial" panose="020B0604020202020204" pitchFamily="34" charset="0"/>
              <a:buChar char="•"/>
            </a:pPr>
            <a:r>
              <a:rPr lang="en-US" sz="2200" dirty="0"/>
              <a:t>Close the swine barn to the public.</a:t>
            </a:r>
          </a:p>
          <a:p>
            <a:pPr marL="1028700" lvl="1" indent="-342900">
              <a:buFont typeface="Arial" panose="020B0604020202020204" pitchFamily="34" charset="0"/>
              <a:buChar char="•"/>
            </a:pPr>
            <a:r>
              <a:rPr lang="en-US" sz="2200" dirty="0"/>
              <a:t>Post signage on preventing influenza transmission between  pigs and people.</a:t>
            </a:r>
          </a:p>
        </p:txBody>
      </p:sp>
      <p:sp>
        <p:nvSpPr>
          <p:cNvPr id="4" name="Slide Number Placeholder 3">
            <a:extLst>
              <a:ext uri="{FF2B5EF4-FFF2-40B4-BE49-F238E27FC236}">
                <a16:creationId xmlns:a16="http://schemas.microsoft.com/office/drawing/2014/main" id="{E804C98A-A936-3820-E5F9-1E1187938C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pic>
        <p:nvPicPr>
          <p:cNvPr id="5" name="Picture 4">
            <a:extLst>
              <a:ext uri="{FF2B5EF4-FFF2-40B4-BE49-F238E27FC236}">
                <a16:creationId xmlns:a16="http://schemas.microsoft.com/office/drawing/2014/main" id="{FB0E1697-6068-9198-E972-141334B635D9}"/>
              </a:ext>
            </a:extLst>
          </p:cNvPr>
          <p:cNvPicPr>
            <a:picLocks noChangeAspect="1"/>
          </p:cNvPicPr>
          <p:nvPr/>
        </p:nvPicPr>
        <p:blipFill rotWithShape="1">
          <a:blip r:embed="rId3"/>
          <a:srcRect r="3525"/>
          <a:stretch/>
        </p:blipFill>
        <p:spPr>
          <a:xfrm>
            <a:off x="5099231" y="3749675"/>
            <a:ext cx="3412944" cy="2286000"/>
          </a:xfrm>
          <a:prstGeom prst="rect">
            <a:avLst/>
          </a:prstGeom>
        </p:spPr>
      </p:pic>
      <p:pic>
        <p:nvPicPr>
          <p:cNvPr id="6" name="Picture 5">
            <a:extLst>
              <a:ext uri="{FF2B5EF4-FFF2-40B4-BE49-F238E27FC236}">
                <a16:creationId xmlns:a16="http://schemas.microsoft.com/office/drawing/2014/main" id="{23A16286-AF11-F5DA-F40B-53EC2EF2BA0B}"/>
              </a:ext>
            </a:extLst>
          </p:cNvPr>
          <p:cNvPicPr>
            <a:picLocks noChangeAspect="1"/>
          </p:cNvPicPr>
          <p:nvPr/>
        </p:nvPicPr>
        <p:blipFill>
          <a:blip r:embed="rId4"/>
          <a:stretch>
            <a:fillRect/>
          </a:stretch>
        </p:blipFill>
        <p:spPr>
          <a:xfrm>
            <a:off x="5230084" y="1120458"/>
            <a:ext cx="3151237" cy="2468880"/>
          </a:xfrm>
          <a:prstGeom prst="rect">
            <a:avLst/>
          </a:prstGeom>
        </p:spPr>
      </p:pic>
    </p:spTree>
    <p:extLst>
      <p:ext uri="{BB962C8B-B14F-4D97-AF65-F5344CB8AC3E}">
        <p14:creationId xmlns:p14="http://schemas.microsoft.com/office/powerpoint/2010/main" val="2637300970"/>
      </p:ext>
    </p:extLst>
  </p:cSld>
  <p:clrMapOvr>
    <a:masterClrMapping/>
  </p:clrMapOvr>
</p:sld>
</file>

<file path=ppt/theme/theme1.xml><?xml version="1.0" encoding="utf-8"?>
<a:theme xmlns:a="http://schemas.openxmlformats.org/drawingml/2006/main" name="DHHR_PPT_Template_011414">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8F5E4AD4530045BE41F2F01DA73F85" ma:contentTypeVersion="6" ma:contentTypeDescription="Create a new document." ma:contentTypeScope="" ma:versionID="4ca14754168c2b420494bdd0e92799bd">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A216FAF-6DC2-4E11-9414-397D1CCBCEF4}"/>
</file>

<file path=customXml/itemProps2.xml><?xml version="1.0" encoding="utf-8"?>
<ds:datastoreItem xmlns:ds="http://schemas.openxmlformats.org/officeDocument/2006/customXml" ds:itemID="{B8DC9BB0-95BA-4380-B26A-DD18FB241BF0}"/>
</file>

<file path=customXml/itemProps3.xml><?xml version="1.0" encoding="utf-8"?>
<ds:datastoreItem xmlns:ds="http://schemas.openxmlformats.org/officeDocument/2006/customXml" ds:itemID="{98F06D25-5969-43A8-B4A6-50469572287A}"/>
</file>

<file path=docProps/app.xml><?xml version="1.0" encoding="utf-8"?>
<Properties xmlns="http://schemas.openxmlformats.org/officeDocument/2006/extended-properties" xmlns:vt="http://schemas.openxmlformats.org/officeDocument/2006/docPropsVTypes">
  <TotalTime>4932</TotalTime>
  <Words>4144</Words>
  <Application>Microsoft Office PowerPoint</Application>
  <PresentationFormat>On-screen Show (4:3)</PresentationFormat>
  <Paragraphs>253</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Noto Sans Symbols</vt:lpstr>
      <vt:lpstr>Open Sans</vt:lpstr>
      <vt:lpstr>Times New Roman</vt:lpstr>
      <vt:lpstr>DHHR_PPT_Template_011414</vt:lpstr>
      <vt:lpstr>Influenza A(H3N2)v Detections at the Jackson County Junior Fair 2022</vt:lpstr>
      <vt:lpstr>Objectives</vt:lpstr>
      <vt:lpstr>Agencies Involved</vt:lpstr>
      <vt:lpstr>Outbreak Timeline</vt:lpstr>
      <vt:lpstr>Case Definition</vt:lpstr>
      <vt:lpstr>Surveillance Methods</vt:lpstr>
      <vt:lpstr>Epidemiologic Data Overview</vt:lpstr>
      <vt:lpstr>Public Health Recommendations</vt:lpstr>
      <vt:lpstr>Public Health Recommendations (continued)</vt:lpstr>
      <vt:lpstr>Lessons Learned</vt:lpstr>
      <vt:lpstr>Successes</vt:lpstr>
      <vt:lpstr>Summary and Conclusion</vt:lpstr>
      <vt:lpstr>Sentinel Provider Recruitment, 2023-2024</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Debbie Orth</dc:creator>
  <cp:lastModifiedBy>del Rosario, Maria C</cp:lastModifiedBy>
  <cp:revision>110</cp:revision>
  <cp:lastPrinted>2023-05-08T19:04:13Z</cp:lastPrinted>
  <dcterms:created xsi:type="dcterms:W3CDTF">2013-12-18T20:24:50Z</dcterms:created>
  <dcterms:modified xsi:type="dcterms:W3CDTF">2023-07-12T13:41:58Z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0x0101008B8F5E4AD4530045BE41F2F01DA73F85</vt:lpwstr>
  </property>
</Properties>
</file>