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3716000"/>
  <p:notesSz cx="6858000" cy="9144000"/>
  <p:embeddedFontLst>
    <p:embeddedFont>
      <p:font typeface="Libre Franklin"/>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160">
          <p15:clr>
            <a:srgbClr val="A4A3A4"/>
          </p15:clr>
        </p15:guide>
      </p15:sldGuideLst>
    </p:ext>
    <p:ext uri="GoogleSlidesCustomDataVersion2">
      <go:slidesCustomData xmlns:go="http://customooxmlschemas.google.com/" r:id="rId29" roundtripDataSignature="AMtx7mh/+tiqIy8oqde/qTVsQurO8FzN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03A1EE-F4F5-45CC-84AA-E37002A628C9}">
  <a:tblStyle styleId="{3D03A1EE-F4F5-45CC-84AA-E37002A628C9}"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8ECF4"/>
          </a:solidFill>
        </a:fill>
      </a:tcStyle>
    </a:lastRow>
    <a:seCell>
      <a:tcTxStyle/>
    </a:seCell>
    <a:swCell>
      <a:tcTxStyle/>
    </a:swCell>
    <a:firstRow>
      <a:tcTxStyle b="on" i="off"/>
      <a:tcStyle>
        <a:fill>
          <a:solidFill>
            <a:srgbClr val="E8ECF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16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LibreFranklin-bold.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font" Target="fonts/LibreFranklin-regular.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29" Type="http://customschemas.google.com/relationships/presentationmetadata" Target="metadata"/><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slide" Target="slides/slide17.xml"/><Relationship Id="rId28" Type="http://schemas.openxmlformats.org/officeDocument/2006/relationships/font" Target="fonts/LibreFranklin-boldItalic.fntdata"/><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LibreFranklin-italic.fntdata"/><Relationship Id="rId14" Type="http://schemas.openxmlformats.org/officeDocument/2006/relationships/slide" Target="slides/slide8.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eCR in Action - https://www.cdc.gov/ecr/php/stories/index.html</a:t>
            </a:r>
            <a:endParaRPr/>
          </a:p>
        </p:txBody>
      </p:sp>
      <p:sp>
        <p:nvSpPr>
          <p:cNvPr id="240" name="Google Shape;24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eCR in Action - https://www.cdc.gov/ecr/php/stories/index.html</a:t>
            </a:r>
            <a:endParaRPr/>
          </a:p>
        </p:txBody>
      </p:sp>
      <p:sp>
        <p:nvSpPr>
          <p:cNvPr id="257" name="Google Shape;25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eCR in Action - https://www.cdc.gov/ecr/php/stories/index.html</a:t>
            </a:r>
            <a:endParaRPr/>
          </a:p>
        </p:txBody>
      </p:sp>
      <p:sp>
        <p:nvSpPr>
          <p:cNvPr id="274" name="Google Shape;27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Data Modernization Initiative (DMI)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https://www.cdc.gov/data-modernization/php/about/dmi.html</a:t>
            </a:r>
            <a:endParaRPr/>
          </a:p>
        </p:txBody>
      </p:sp>
      <p:sp>
        <p:nvSpPr>
          <p:cNvPr id="159" name="Google Shape;15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eCR in Action - https://www.cdc.gov/ecr/php/stories/index.html</a:t>
            </a:r>
            <a:endParaRPr/>
          </a:p>
        </p:txBody>
      </p:sp>
      <p:sp>
        <p:nvSpPr>
          <p:cNvPr id="189" name="Google Shape;18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eCR in Action - https://www.cdc.gov/ecr/php/stories/index.html</a:t>
            </a:r>
            <a:endParaRPr/>
          </a:p>
        </p:txBody>
      </p:sp>
      <p:sp>
        <p:nvSpPr>
          <p:cNvPr id="206" name="Google Shape;20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eCR in Action - https://www.cdc.gov/ecr/php/stories/index.html</a:t>
            </a:r>
            <a:endParaRPr/>
          </a:p>
        </p:txBody>
      </p:sp>
      <p:sp>
        <p:nvSpPr>
          <p:cNvPr id="223" name="Google Shape;22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9"/>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9"/>
          <p:cNvSpPr txBox="1"/>
          <p:nvPr>
            <p:ph type="title"/>
          </p:nvPr>
        </p:nvSpPr>
        <p:spPr>
          <a:xfrm rot="5400000">
            <a:off x="2817813" y="2428877"/>
            <a:ext cx="5851525" cy="15430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9"/>
          <p:cNvSpPr txBox="1"/>
          <p:nvPr>
            <p:ph idx="1" type="body"/>
          </p:nvPr>
        </p:nvSpPr>
        <p:spPr>
          <a:xfrm rot="5400000">
            <a:off x="-325437" y="942977"/>
            <a:ext cx="5851525" cy="4514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9"/>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1"/>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 type="body"/>
          </p:nvPr>
        </p:nvSpPr>
        <p:spPr>
          <a:xfrm>
            <a:off x="342900" y="1600201"/>
            <a:ext cx="61722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1"/>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2"/>
          <p:cNvSpPr txBox="1"/>
          <p:nvPr>
            <p:ph type="title"/>
          </p:nvPr>
        </p:nvSpPr>
        <p:spPr>
          <a:xfrm>
            <a:off x="541735" y="4406901"/>
            <a:ext cx="58293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000"/>
              <a:buFont typeface="Calibri"/>
              <a:buNone/>
              <a:defRPr b="1"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body"/>
          </p:nvPr>
        </p:nvSpPr>
        <p:spPr>
          <a:xfrm>
            <a:off x="541735" y="2906714"/>
            <a:ext cx="58293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00"/>
              </a:spcBef>
              <a:spcAft>
                <a:spcPts val="0"/>
              </a:spcAft>
              <a:buClr>
                <a:srgbClr val="888888"/>
              </a:buClr>
              <a:buSzPts val="1500"/>
              <a:buNone/>
              <a:defRPr sz="1500">
                <a:solidFill>
                  <a:srgbClr val="888888"/>
                </a:solidFill>
              </a:defRPr>
            </a:lvl1pPr>
            <a:lvl2pPr indent="-228600" lvl="1" marL="914400" algn="l">
              <a:lnSpc>
                <a:spcPct val="100000"/>
              </a:lnSpc>
              <a:spcBef>
                <a:spcPts val="270"/>
              </a:spcBef>
              <a:spcAft>
                <a:spcPts val="0"/>
              </a:spcAft>
              <a:buClr>
                <a:srgbClr val="888888"/>
              </a:buClr>
              <a:buSzPts val="1350"/>
              <a:buNone/>
              <a:defRPr sz="1350">
                <a:solidFill>
                  <a:srgbClr val="888888"/>
                </a:solidFill>
              </a:defRPr>
            </a:lvl2pPr>
            <a:lvl3pPr indent="-228600" lvl="2" marL="1371600" algn="l">
              <a:lnSpc>
                <a:spcPct val="100000"/>
              </a:lnSpc>
              <a:spcBef>
                <a:spcPts val="240"/>
              </a:spcBef>
              <a:spcAft>
                <a:spcPts val="0"/>
              </a:spcAft>
              <a:buClr>
                <a:srgbClr val="888888"/>
              </a:buClr>
              <a:buSzPts val="1200"/>
              <a:buNone/>
              <a:defRPr sz="1200">
                <a:solidFill>
                  <a:srgbClr val="888888"/>
                </a:solidFill>
              </a:defRPr>
            </a:lvl3pPr>
            <a:lvl4pPr indent="-228600" lvl="3" marL="1828800" algn="l">
              <a:lnSpc>
                <a:spcPct val="100000"/>
              </a:lnSpc>
              <a:spcBef>
                <a:spcPts val="210"/>
              </a:spcBef>
              <a:spcAft>
                <a:spcPts val="0"/>
              </a:spcAft>
              <a:buClr>
                <a:srgbClr val="888888"/>
              </a:buClr>
              <a:buSzPts val="1050"/>
              <a:buNone/>
              <a:defRPr sz="1050">
                <a:solidFill>
                  <a:srgbClr val="888888"/>
                </a:solidFill>
              </a:defRPr>
            </a:lvl4pPr>
            <a:lvl5pPr indent="-228600" lvl="4" marL="2286000" algn="l">
              <a:lnSpc>
                <a:spcPct val="100000"/>
              </a:lnSpc>
              <a:spcBef>
                <a:spcPts val="210"/>
              </a:spcBef>
              <a:spcAft>
                <a:spcPts val="0"/>
              </a:spcAft>
              <a:buClr>
                <a:srgbClr val="888888"/>
              </a:buClr>
              <a:buSzPts val="1050"/>
              <a:buNone/>
              <a:defRPr sz="1050">
                <a:solidFill>
                  <a:srgbClr val="888888"/>
                </a:solidFill>
              </a:defRPr>
            </a:lvl5pPr>
            <a:lvl6pPr indent="-228600" lvl="5" marL="2743200" algn="l">
              <a:lnSpc>
                <a:spcPct val="100000"/>
              </a:lnSpc>
              <a:spcBef>
                <a:spcPts val="210"/>
              </a:spcBef>
              <a:spcAft>
                <a:spcPts val="0"/>
              </a:spcAft>
              <a:buClr>
                <a:srgbClr val="888888"/>
              </a:buClr>
              <a:buSzPts val="1050"/>
              <a:buNone/>
              <a:defRPr sz="1050">
                <a:solidFill>
                  <a:srgbClr val="888888"/>
                </a:solidFill>
              </a:defRPr>
            </a:lvl6pPr>
            <a:lvl7pPr indent="-228600" lvl="6" marL="3200400" algn="l">
              <a:lnSpc>
                <a:spcPct val="100000"/>
              </a:lnSpc>
              <a:spcBef>
                <a:spcPts val="210"/>
              </a:spcBef>
              <a:spcAft>
                <a:spcPts val="0"/>
              </a:spcAft>
              <a:buClr>
                <a:srgbClr val="888888"/>
              </a:buClr>
              <a:buSzPts val="1050"/>
              <a:buNone/>
              <a:defRPr sz="1050">
                <a:solidFill>
                  <a:srgbClr val="888888"/>
                </a:solidFill>
              </a:defRPr>
            </a:lvl7pPr>
            <a:lvl8pPr indent="-228600" lvl="7" marL="3657600" algn="l">
              <a:lnSpc>
                <a:spcPct val="100000"/>
              </a:lnSpc>
              <a:spcBef>
                <a:spcPts val="210"/>
              </a:spcBef>
              <a:spcAft>
                <a:spcPts val="0"/>
              </a:spcAft>
              <a:buClr>
                <a:srgbClr val="888888"/>
              </a:buClr>
              <a:buSzPts val="1050"/>
              <a:buNone/>
              <a:defRPr sz="1050">
                <a:solidFill>
                  <a:srgbClr val="888888"/>
                </a:solidFill>
              </a:defRPr>
            </a:lvl8pPr>
            <a:lvl9pPr indent="-228600" lvl="8" marL="4114800" algn="l">
              <a:lnSpc>
                <a:spcPct val="100000"/>
              </a:lnSpc>
              <a:spcBef>
                <a:spcPts val="210"/>
              </a:spcBef>
              <a:spcAft>
                <a:spcPts val="0"/>
              </a:spcAft>
              <a:buClr>
                <a:srgbClr val="888888"/>
              </a:buClr>
              <a:buSzPts val="1050"/>
              <a:buNone/>
              <a:defRPr sz="1050">
                <a:solidFill>
                  <a:srgbClr val="888888"/>
                </a:solidFill>
              </a:defRPr>
            </a:lvl9pPr>
          </a:lstStyle>
          <a:p/>
        </p:txBody>
      </p:sp>
      <p:sp>
        <p:nvSpPr>
          <p:cNvPr id="28" name="Google Shape;28;p12"/>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3"/>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 type="body"/>
          </p:nvPr>
        </p:nvSpPr>
        <p:spPr>
          <a:xfrm>
            <a:off x="342900" y="1600201"/>
            <a:ext cx="3028950" cy="4525963"/>
          </a:xfrm>
          <a:prstGeom prst="rect">
            <a:avLst/>
          </a:prstGeom>
          <a:noFill/>
          <a:ln>
            <a:noFill/>
          </a:ln>
        </p:spPr>
        <p:txBody>
          <a:bodyPr anchorCtr="0" anchor="t" bIns="45700" lIns="91425" spcFirstLastPara="1" rIns="91425" wrap="square" tIns="45700">
            <a:norm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34" name="Google Shape;34;p13"/>
          <p:cNvSpPr txBox="1"/>
          <p:nvPr>
            <p:ph idx="2" type="body"/>
          </p:nvPr>
        </p:nvSpPr>
        <p:spPr>
          <a:xfrm>
            <a:off x="3486150" y="1600201"/>
            <a:ext cx="3028950" cy="4525963"/>
          </a:xfrm>
          <a:prstGeom prst="rect">
            <a:avLst/>
          </a:prstGeom>
          <a:noFill/>
          <a:ln>
            <a:noFill/>
          </a:ln>
        </p:spPr>
        <p:txBody>
          <a:bodyPr anchorCtr="0" anchor="t" bIns="45700" lIns="91425" spcFirstLastPara="1" rIns="91425" wrap="square" tIns="45700">
            <a:norm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35" name="Google Shape;35;p13"/>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4"/>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 type="body"/>
          </p:nvPr>
        </p:nvSpPr>
        <p:spPr>
          <a:xfrm>
            <a:off x="342900" y="1535113"/>
            <a:ext cx="303014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300"/>
              </a:spcBef>
              <a:spcAft>
                <a:spcPts val="0"/>
              </a:spcAft>
              <a:buClr>
                <a:schemeClr val="dk1"/>
              </a:buClr>
              <a:buSzPts val="1500"/>
              <a:buNone/>
              <a:defRPr b="1" sz="1500"/>
            </a:lvl2pPr>
            <a:lvl3pPr indent="-228600" lvl="2" marL="1371600" algn="l">
              <a:lnSpc>
                <a:spcPct val="100000"/>
              </a:lnSpc>
              <a:spcBef>
                <a:spcPts val="270"/>
              </a:spcBef>
              <a:spcAft>
                <a:spcPts val="0"/>
              </a:spcAft>
              <a:buClr>
                <a:schemeClr val="dk1"/>
              </a:buClr>
              <a:buSzPts val="1350"/>
              <a:buNone/>
              <a:defRPr b="1" sz="1350"/>
            </a:lvl3pPr>
            <a:lvl4pPr indent="-228600" lvl="3" marL="1828800" algn="l">
              <a:lnSpc>
                <a:spcPct val="100000"/>
              </a:lnSpc>
              <a:spcBef>
                <a:spcPts val="240"/>
              </a:spcBef>
              <a:spcAft>
                <a:spcPts val="0"/>
              </a:spcAft>
              <a:buClr>
                <a:schemeClr val="dk1"/>
              </a:buClr>
              <a:buSzPts val="1200"/>
              <a:buNone/>
              <a:defRPr b="1" sz="1200"/>
            </a:lvl4pPr>
            <a:lvl5pPr indent="-228600" lvl="4" marL="2286000" algn="l">
              <a:lnSpc>
                <a:spcPct val="100000"/>
              </a:lnSpc>
              <a:spcBef>
                <a:spcPts val="240"/>
              </a:spcBef>
              <a:spcAft>
                <a:spcPts val="0"/>
              </a:spcAft>
              <a:buClr>
                <a:schemeClr val="dk1"/>
              </a:buClr>
              <a:buSzPts val="1200"/>
              <a:buNone/>
              <a:defRPr b="1" sz="1200"/>
            </a:lvl5pPr>
            <a:lvl6pPr indent="-228600" lvl="5" marL="2743200" algn="l">
              <a:lnSpc>
                <a:spcPct val="100000"/>
              </a:lnSpc>
              <a:spcBef>
                <a:spcPts val="240"/>
              </a:spcBef>
              <a:spcAft>
                <a:spcPts val="0"/>
              </a:spcAft>
              <a:buClr>
                <a:schemeClr val="dk1"/>
              </a:buClr>
              <a:buSzPts val="1200"/>
              <a:buNone/>
              <a:defRPr b="1" sz="1200"/>
            </a:lvl6pPr>
            <a:lvl7pPr indent="-228600" lvl="6" marL="3200400" algn="l">
              <a:lnSpc>
                <a:spcPct val="100000"/>
              </a:lnSpc>
              <a:spcBef>
                <a:spcPts val="240"/>
              </a:spcBef>
              <a:spcAft>
                <a:spcPts val="0"/>
              </a:spcAft>
              <a:buClr>
                <a:schemeClr val="dk1"/>
              </a:buClr>
              <a:buSzPts val="1200"/>
              <a:buNone/>
              <a:defRPr b="1" sz="1200"/>
            </a:lvl7pPr>
            <a:lvl8pPr indent="-228600" lvl="7" marL="3657600" algn="l">
              <a:lnSpc>
                <a:spcPct val="100000"/>
              </a:lnSpc>
              <a:spcBef>
                <a:spcPts val="240"/>
              </a:spcBef>
              <a:spcAft>
                <a:spcPts val="0"/>
              </a:spcAft>
              <a:buClr>
                <a:schemeClr val="dk1"/>
              </a:buClr>
              <a:buSzPts val="1200"/>
              <a:buNone/>
              <a:defRPr b="1" sz="1200"/>
            </a:lvl8pPr>
            <a:lvl9pPr indent="-228600" lvl="8" marL="4114800" algn="l">
              <a:lnSpc>
                <a:spcPct val="100000"/>
              </a:lnSpc>
              <a:spcBef>
                <a:spcPts val="240"/>
              </a:spcBef>
              <a:spcAft>
                <a:spcPts val="0"/>
              </a:spcAft>
              <a:buClr>
                <a:schemeClr val="dk1"/>
              </a:buClr>
              <a:buSzPts val="1200"/>
              <a:buNone/>
              <a:defRPr b="1" sz="1200"/>
            </a:lvl9pPr>
          </a:lstStyle>
          <a:p/>
        </p:txBody>
      </p:sp>
      <p:sp>
        <p:nvSpPr>
          <p:cNvPr id="41" name="Google Shape;41;p14"/>
          <p:cNvSpPr txBox="1"/>
          <p:nvPr>
            <p:ph idx="2" type="body"/>
          </p:nvPr>
        </p:nvSpPr>
        <p:spPr>
          <a:xfrm>
            <a:off x="342900" y="2174875"/>
            <a:ext cx="3030141" cy="39512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4325" lvl="2" marL="1371600" algn="l">
              <a:lnSpc>
                <a:spcPct val="100000"/>
              </a:lnSpc>
              <a:spcBef>
                <a:spcPts val="270"/>
              </a:spcBef>
              <a:spcAft>
                <a:spcPts val="0"/>
              </a:spcAft>
              <a:buClr>
                <a:schemeClr val="dk1"/>
              </a:buClr>
              <a:buSzPts val="1350"/>
              <a:buChar char="•"/>
              <a:defRPr sz="1350"/>
            </a:lvl3pPr>
            <a:lvl4pPr indent="-304800" lvl="3" marL="1828800" algn="l">
              <a:lnSpc>
                <a:spcPct val="100000"/>
              </a:lnSpc>
              <a:spcBef>
                <a:spcPts val="240"/>
              </a:spcBef>
              <a:spcAft>
                <a:spcPts val="0"/>
              </a:spcAft>
              <a:buClr>
                <a:schemeClr val="dk1"/>
              </a:buClr>
              <a:buSzPts val="1200"/>
              <a:buChar char="–"/>
              <a:defRPr sz="1200"/>
            </a:lvl4pPr>
            <a:lvl5pPr indent="-304800" lvl="4" marL="2286000" algn="l">
              <a:lnSpc>
                <a:spcPct val="100000"/>
              </a:lnSpc>
              <a:spcBef>
                <a:spcPts val="240"/>
              </a:spcBef>
              <a:spcAft>
                <a:spcPts val="0"/>
              </a:spcAft>
              <a:buClr>
                <a:schemeClr val="dk1"/>
              </a:buClr>
              <a:buSzPts val="1200"/>
              <a:buChar char="»"/>
              <a:defRPr sz="1200"/>
            </a:lvl5pPr>
            <a:lvl6pPr indent="-304800" lvl="5" marL="2743200" algn="l">
              <a:lnSpc>
                <a:spcPct val="100000"/>
              </a:lnSpc>
              <a:spcBef>
                <a:spcPts val="240"/>
              </a:spcBef>
              <a:spcAft>
                <a:spcPts val="0"/>
              </a:spcAft>
              <a:buClr>
                <a:schemeClr val="dk1"/>
              </a:buClr>
              <a:buSzPts val="1200"/>
              <a:buChar char="•"/>
              <a:defRPr sz="1200"/>
            </a:lvl6pPr>
            <a:lvl7pPr indent="-304800" lvl="6" marL="3200400" algn="l">
              <a:lnSpc>
                <a:spcPct val="100000"/>
              </a:lnSpc>
              <a:spcBef>
                <a:spcPts val="240"/>
              </a:spcBef>
              <a:spcAft>
                <a:spcPts val="0"/>
              </a:spcAft>
              <a:buClr>
                <a:schemeClr val="dk1"/>
              </a:buClr>
              <a:buSzPts val="1200"/>
              <a:buChar char="•"/>
              <a:defRPr sz="1200"/>
            </a:lvl7pPr>
            <a:lvl8pPr indent="-304800" lvl="7" marL="3657600" algn="l">
              <a:lnSpc>
                <a:spcPct val="100000"/>
              </a:lnSpc>
              <a:spcBef>
                <a:spcPts val="240"/>
              </a:spcBef>
              <a:spcAft>
                <a:spcPts val="0"/>
              </a:spcAft>
              <a:buClr>
                <a:schemeClr val="dk1"/>
              </a:buClr>
              <a:buSzPts val="1200"/>
              <a:buChar char="•"/>
              <a:defRPr sz="1200"/>
            </a:lvl8pPr>
            <a:lvl9pPr indent="-304800" lvl="8" marL="4114800" algn="l">
              <a:lnSpc>
                <a:spcPct val="100000"/>
              </a:lnSpc>
              <a:spcBef>
                <a:spcPts val="240"/>
              </a:spcBef>
              <a:spcAft>
                <a:spcPts val="0"/>
              </a:spcAft>
              <a:buClr>
                <a:schemeClr val="dk1"/>
              </a:buClr>
              <a:buSzPts val="1200"/>
              <a:buChar char="•"/>
              <a:defRPr sz="1200"/>
            </a:lvl9pPr>
          </a:lstStyle>
          <a:p/>
        </p:txBody>
      </p:sp>
      <p:sp>
        <p:nvSpPr>
          <p:cNvPr id="42" name="Google Shape;42;p14"/>
          <p:cNvSpPr txBox="1"/>
          <p:nvPr>
            <p:ph idx="3" type="body"/>
          </p:nvPr>
        </p:nvSpPr>
        <p:spPr>
          <a:xfrm>
            <a:off x="3483769" y="1535113"/>
            <a:ext cx="303133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300"/>
              </a:spcBef>
              <a:spcAft>
                <a:spcPts val="0"/>
              </a:spcAft>
              <a:buClr>
                <a:schemeClr val="dk1"/>
              </a:buClr>
              <a:buSzPts val="1500"/>
              <a:buNone/>
              <a:defRPr b="1" sz="1500"/>
            </a:lvl2pPr>
            <a:lvl3pPr indent="-228600" lvl="2" marL="1371600" algn="l">
              <a:lnSpc>
                <a:spcPct val="100000"/>
              </a:lnSpc>
              <a:spcBef>
                <a:spcPts val="270"/>
              </a:spcBef>
              <a:spcAft>
                <a:spcPts val="0"/>
              </a:spcAft>
              <a:buClr>
                <a:schemeClr val="dk1"/>
              </a:buClr>
              <a:buSzPts val="1350"/>
              <a:buNone/>
              <a:defRPr b="1" sz="1350"/>
            </a:lvl3pPr>
            <a:lvl4pPr indent="-228600" lvl="3" marL="1828800" algn="l">
              <a:lnSpc>
                <a:spcPct val="100000"/>
              </a:lnSpc>
              <a:spcBef>
                <a:spcPts val="240"/>
              </a:spcBef>
              <a:spcAft>
                <a:spcPts val="0"/>
              </a:spcAft>
              <a:buClr>
                <a:schemeClr val="dk1"/>
              </a:buClr>
              <a:buSzPts val="1200"/>
              <a:buNone/>
              <a:defRPr b="1" sz="1200"/>
            </a:lvl4pPr>
            <a:lvl5pPr indent="-228600" lvl="4" marL="2286000" algn="l">
              <a:lnSpc>
                <a:spcPct val="100000"/>
              </a:lnSpc>
              <a:spcBef>
                <a:spcPts val="240"/>
              </a:spcBef>
              <a:spcAft>
                <a:spcPts val="0"/>
              </a:spcAft>
              <a:buClr>
                <a:schemeClr val="dk1"/>
              </a:buClr>
              <a:buSzPts val="1200"/>
              <a:buNone/>
              <a:defRPr b="1" sz="1200"/>
            </a:lvl5pPr>
            <a:lvl6pPr indent="-228600" lvl="5" marL="2743200" algn="l">
              <a:lnSpc>
                <a:spcPct val="100000"/>
              </a:lnSpc>
              <a:spcBef>
                <a:spcPts val="240"/>
              </a:spcBef>
              <a:spcAft>
                <a:spcPts val="0"/>
              </a:spcAft>
              <a:buClr>
                <a:schemeClr val="dk1"/>
              </a:buClr>
              <a:buSzPts val="1200"/>
              <a:buNone/>
              <a:defRPr b="1" sz="1200"/>
            </a:lvl6pPr>
            <a:lvl7pPr indent="-228600" lvl="6" marL="3200400" algn="l">
              <a:lnSpc>
                <a:spcPct val="100000"/>
              </a:lnSpc>
              <a:spcBef>
                <a:spcPts val="240"/>
              </a:spcBef>
              <a:spcAft>
                <a:spcPts val="0"/>
              </a:spcAft>
              <a:buClr>
                <a:schemeClr val="dk1"/>
              </a:buClr>
              <a:buSzPts val="1200"/>
              <a:buNone/>
              <a:defRPr b="1" sz="1200"/>
            </a:lvl7pPr>
            <a:lvl8pPr indent="-228600" lvl="7" marL="3657600" algn="l">
              <a:lnSpc>
                <a:spcPct val="100000"/>
              </a:lnSpc>
              <a:spcBef>
                <a:spcPts val="240"/>
              </a:spcBef>
              <a:spcAft>
                <a:spcPts val="0"/>
              </a:spcAft>
              <a:buClr>
                <a:schemeClr val="dk1"/>
              </a:buClr>
              <a:buSzPts val="1200"/>
              <a:buNone/>
              <a:defRPr b="1" sz="1200"/>
            </a:lvl8pPr>
            <a:lvl9pPr indent="-228600" lvl="8" marL="4114800" algn="l">
              <a:lnSpc>
                <a:spcPct val="100000"/>
              </a:lnSpc>
              <a:spcBef>
                <a:spcPts val="240"/>
              </a:spcBef>
              <a:spcAft>
                <a:spcPts val="0"/>
              </a:spcAft>
              <a:buClr>
                <a:schemeClr val="dk1"/>
              </a:buClr>
              <a:buSzPts val="1200"/>
              <a:buNone/>
              <a:defRPr b="1" sz="1200"/>
            </a:lvl9pPr>
          </a:lstStyle>
          <a:p/>
        </p:txBody>
      </p:sp>
      <p:sp>
        <p:nvSpPr>
          <p:cNvPr id="43" name="Google Shape;43;p14"/>
          <p:cNvSpPr txBox="1"/>
          <p:nvPr>
            <p:ph idx="4" type="body"/>
          </p:nvPr>
        </p:nvSpPr>
        <p:spPr>
          <a:xfrm>
            <a:off x="3483769" y="2174875"/>
            <a:ext cx="3031331" cy="39512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4325" lvl="2" marL="1371600" algn="l">
              <a:lnSpc>
                <a:spcPct val="100000"/>
              </a:lnSpc>
              <a:spcBef>
                <a:spcPts val="270"/>
              </a:spcBef>
              <a:spcAft>
                <a:spcPts val="0"/>
              </a:spcAft>
              <a:buClr>
                <a:schemeClr val="dk1"/>
              </a:buClr>
              <a:buSzPts val="1350"/>
              <a:buChar char="•"/>
              <a:defRPr sz="1350"/>
            </a:lvl3pPr>
            <a:lvl4pPr indent="-304800" lvl="3" marL="1828800" algn="l">
              <a:lnSpc>
                <a:spcPct val="100000"/>
              </a:lnSpc>
              <a:spcBef>
                <a:spcPts val="240"/>
              </a:spcBef>
              <a:spcAft>
                <a:spcPts val="0"/>
              </a:spcAft>
              <a:buClr>
                <a:schemeClr val="dk1"/>
              </a:buClr>
              <a:buSzPts val="1200"/>
              <a:buChar char="–"/>
              <a:defRPr sz="1200"/>
            </a:lvl4pPr>
            <a:lvl5pPr indent="-304800" lvl="4" marL="2286000" algn="l">
              <a:lnSpc>
                <a:spcPct val="100000"/>
              </a:lnSpc>
              <a:spcBef>
                <a:spcPts val="240"/>
              </a:spcBef>
              <a:spcAft>
                <a:spcPts val="0"/>
              </a:spcAft>
              <a:buClr>
                <a:schemeClr val="dk1"/>
              </a:buClr>
              <a:buSzPts val="1200"/>
              <a:buChar char="»"/>
              <a:defRPr sz="1200"/>
            </a:lvl5pPr>
            <a:lvl6pPr indent="-304800" lvl="5" marL="2743200" algn="l">
              <a:lnSpc>
                <a:spcPct val="100000"/>
              </a:lnSpc>
              <a:spcBef>
                <a:spcPts val="240"/>
              </a:spcBef>
              <a:spcAft>
                <a:spcPts val="0"/>
              </a:spcAft>
              <a:buClr>
                <a:schemeClr val="dk1"/>
              </a:buClr>
              <a:buSzPts val="1200"/>
              <a:buChar char="•"/>
              <a:defRPr sz="1200"/>
            </a:lvl6pPr>
            <a:lvl7pPr indent="-304800" lvl="6" marL="3200400" algn="l">
              <a:lnSpc>
                <a:spcPct val="100000"/>
              </a:lnSpc>
              <a:spcBef>
                <a:spcPts val="240"/>
              </a:spcBef>
              <a:spcAft>
                <a:spcPts val="0"/>
              </a:spcAft>
              <a:buClr>
                <a:schemeClr val="dk1"/>
              </a:buClr>
              <a:buSzPts val="1200"/>
              <a:buChar char="•"/>
              <a:defRPr sz="1200"/>
            </a:lvl7pPr>
            <a:lvl8pPr indent="-304800" lvl="7" marL="3657600" algn="l">
              <a:lnSpc>
                <a:spcPct val="100000"/>
              </a:lnSpc>
              <a:spcBef>
                <a:spcPts val="240"/>
              </a:spcBef>
              <a:spcAft>
                <a:spcPts val="0"/>
              </a:spcAft>
              <a:buClr>
                <a:schemeClr val="dk1"/>
              </a:buClr>
              <a:buSzPts val="1200"/>
              <a:buChar char="•"/>
              <a:defRPr sz="1200"/>
            </a:lvl8pPr>
            <a:lvl9pPr indent="-304800" lvl="8" marL="4114800" algn="l">
              <a:lnSpc>
                <a:spcPct val="100000"/>
              </a:lnSpc>
              <a:spcBef>
                <a:spcPts val="240"/>
              </a:spcBef>
              <a:spcAft>
                <a:spcPts val="0"/>
              </a:spcAft>
              <a:buClr>
                <a:schemeClr val="dk1"/>
              </a:buClr>
              <a:buSzPts val="1200"/>
              <a:buChar char="•"/>
              <a:defRPr sz="1200"/>
            </a:lvl9pPr>
          </a:lstStyle>
          <a:p/>
        </p:txBody>
      </p:sp>
      <p:sp>
        <p:nvSpPr>
          <p:cNvPr id="44" name="Google Shape;44;p14"/>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4"/>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4"/>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5"/>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6"/>
          <p:cNvSpPr txBox="1"/>
          <p:nvPr>
            <p:ph type="title"/>
          </p:nvPr>
        </p:nvSpPr>
        <p:spPr>
          <a:xfrm>
            <a:off x="342900" y="273050"/>
            <a:ext cx="2256235"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5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 type="body"/>
          </p:nvPr>
        </p:nvSpPr>
        <p:spPr>
          <a:xfrm>
            <a:off x="2681287" y="273051"/>
            <a:ext cx="3833813" cy="5853113"/>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61950" lvl="1" marL="914400" algn="l">
              <a:lnSpc>
                <a:spcPct val="100000"/>
              </a:lnSpc>
              <a:spcBef>
                <a:spcPts val="420"/>
              </a:spcBef>
              <a:spcAft>
                <a:spcPts val="0"/>
              </a:spcAft>
              <a:buClr>
                <a:schemeClr val="dk1"/>
              </a:buClr>
              <a:buSzPts val="2100"/>
              <a:buChar char="–"/>
              <a:defRPr sz="2100"/>
            </a:lvl2pPr>
            <a:lvl3pPr indent="-342900" lvl="2" marL="1371600" algn="l">
              <a:lnSpc>
                <a:spcPct val="100000"/>
              </a:lnSpc>
              <a:spcBef>
                <a:spcPts val="360"/>
              </a:spcBef>
              <a:spcAft>
                <a:spcPts val="0"/>
              </a:spcAft>
              <a:buClr>
                <a:schemeClr val="dk1"/>
              </a:buClr>
              <a:buSzPts val="1800"/>
              <a:buChar char="•"/>
              <a:defRPr sz="1800"/>
            </a:lvl3pPr>
            <a:lvl4pPr indent="-323850" lvl="3" marL="1828800" algn="l">
              <a:lnSpc>
                <a:spcPct val="100000"/>
              </a:lnSpc>
              <a:spcBef>
                <a:spcPts val="300"/>
              </a:spcBef>
              <a:spcAft>
                <a:spcPts val="0"/>
              </a:spcAft>
              <a:buClr>
                <a:schemeClr val="dk1"/>
              </a:buClr>
              <a:buSzPts val="1500"/>
              <a:buChar char="–"/>
              <a:defRPr sz="1500"/>
            </a:lvl4pPr>
            <a:lvl5pPr indent="-323850" lvl="4" marL="2286000" algn="l">
              <a:lnSpc>
                <a:spcPct val="100000"/>
              </a:lnSpc>
              <a:spcBef>
                <a:spcPts val="300"/>
              </a:spcBef>
              <a:spcAft>
                <a:spcPts val="0"/>
              </a:spcAft>
              <a:buClr>
                <a:schemeClr val="dk1"/>
              </a:buClr>
              <a:buSzPts val="1500"/>
              <a:buChar char="»"/>
              <a:defRPr sz="1500"/>
            </a:lvl5pPr>
            <a:lvl6pPr indent="-323850" lvl="5" marL="2743200" algn="l">
              <a:lnSpc>
                <a:spcPct val="100000"/>
              </a:lnSpc>
              <a:spcBef>
                <a:spcPts val="300"/>
              </a:spcBef>
              <a:spcAft>
                <a:spcPts val="0"/>
              </a:spcAft>
              <a:buClr>
                <a:schemeClr val="dk1"/>
              </a:buClr>
              <a:buSzPts val="1500"/>
              <a:buChar char="•"/>
              <a:defRPr sz="1500"/>
            </a:lvl6pPr>
            <a:lvl7pPr indent="-323850" lvl="6" marL="3200400" algn="l">
              <a:lnSpc>
                <a:spcPct val="100000"/>
              </a:lnSpc>
              <a:spcBef>
                <a:spcPts val="300"/>
              </a:spcBef>
              <a:spcAft>
                <a:spcPts val="0"/>
              </a:spcAft>
              <a:buClr>
                <a:schemeClr val="dk1"/>
              </a:buClr>
              <a:buSzPts val="1500"/>
              <a:buChar char="•"/>
              <a:defRPr sz="1500"/>
            </a:lvl7pPr>
            <a:lvl8pPr indent="-323850" lvl="7" marL="3657600" algn="l">
              <a:lnSpc>
                <a:spcPct val="100000"/>
              </a:lnSpc>
              <a:spcBef>
                <a:spcPts val="300"/>
              </a:spcBef>
              <a:spcAft>
                <a:spcPts val="0"/>
              </a:spcAft>
              <a:buClr>
                <a:schemeClr val="dk1"/>
              </a:buClr>
              <a:buSzPts val="1500"/>
              <a:buChar char="•"/>
              <a:defRPr sz="1500"/>
            </a:lvl8pPr>
            <a:lvl9pPr indent="-323850" lvl="8" marL="4114800" algn="l">
              <a:lnSpc>
                <a:spcPct val="100000"/>
              </a:lnSpc>
              <a:spcBef>
                <a:spcPts val="300"/>
              </a:spcBef>
              <a:spcAft>
                <a:spcPts val="0"/>
              </a:spcAft>
              <a:buClr>
                <a:schemeClr val="dk1"/>
              </a:buClr>
              <a:buSzPts val="1500"/>
              <a:buChar char="•"/>
              <a:defRPr sz="1500"/>
            </a:lvl9pPr>
          </a:lstStyle>
          <a:p/>
        </p:txBody>
      </p:sp>
      <p:sp>
        <p:nvSpPr>
          <p:cNvPr id="55" name="Google Shape;55;p16"/>
          <p:cNvSpPr txBox="1"/>
          <p:nvPr>
            <p:ph idx="2" type="body"/>
          </p:nvPr>
        </p:nvSpPr>
        <p:spPr>
          <a:xfrm>
            <a:off x="342900" y="1435101"/>
            <a:ext cx="2256235"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050"/>
              <a:buNone/>
              <a:defRPr sz="1050"/>
            </a:lvl1pPr>
            <a:lvl2pPr indent="-228600" lvl="1" marL="914400" algn="l">
              <a:lnSpc>
                <a:spcPct val="100000"/>
              </a:lnSpc>
              <a:spcBef>
                <a:spcPts val="180"/>
              </a:spcBef>
              <a:spcAft>
                <a:spcPts val="0"/>
              </a:spcAft>
              <a:buClr>
                <a:schemeClr val="dk1"/>
              </a:buClr>
              <a:buSzPts val="900"/>
              <a:buNone/>
              <a:defRPr sz="900"/>
            </a:lvl2pPr>
            <a:lvl3pPr indent="-228600" lvl="2" marL="1371600" algn="l">
              <a:lnSpc>
                <a:spcPct val="100000"/>
              </a:lnSpc>
              <a:spcBef>
                <a:spcPts val="150"/>
              </a:spcBef>
              <a:spcAft>
                <a:spcPts val="0"/>
              </a:spcAft>
              <a:buClr>
                <a:schemeClr val="dk1"/>
              </a:buClr>
              <a:buSzPts val="750"/>
              <a:buNone/>
              <a:defRPr sz="750"/>
            </a:lvl3pPr>
            <a:lvl4pPr indent="-228600" lvl="3" marL="1828800" algn="l">
              <a:lnSpc>
                <a:spcPct val="100000"/>
              </a:lnSpc>
              <a:spcBef>
                <a:spcPts val="135"/>
              </a:spcBef>
              <a:spcAft>
                <a:spcPts val="0"/>
              </a:spcAft>
              <a:buClr>
                <a:schemeClr val="dk1"/>
              </a:buClr>
              <a:buSzPts val="675"/>
              <a:buNone/>
              <a:defRPr sz="675"/>
            </a:lvl4pPr>
            <a:lvl5pPr indent="-228600" lvl="4" marL="2286000" algn="l">
              <a:lnSpc>
                <a:spcPct val="100000"/>
              </a:lnSpc>
              <a:spcBef>
                <a:spcPts val="135"/>
              </a:spcBef>
              <a:spcAft>
                <a:spcPts val="0"/>
              </a:spcAft>
              <a:buClr>
                <a:schemeClr val="dk1"/>
              </a:buClr>
              <a:buSzPts val="675"/>
              <a:buNone/>
              <a:defRPr sz="675"/>
            </a:lvl5pPr>
            <a:lvl6pPr indent="-228600" lvl="5" marL="2743200" algn="l">
              <a:lnSpc>
                <a:spcPct val="100000"/>
              </a:lnSpc>
              <a:spcBef>
                <a:spcPts val="135"/>
              </a:spcBef>
              <a:spcAft>
                <a:spcPts val="0"/>
              </a:spcAft>
              <a:buClr>
                <a:schemeClr val="dk1"/>
              </a:buClr>
              <a:buSzPts val="675"/>
              <a:buNone/>
              <a:defRPr sz="675"/>
            </a:lvl6pPr>
            <a:lvl7pPr indent="-228600" lvl="6" marL="3200400" algn="l">
              <a:lnSpc>
                <a:spcPct val="100000"/>
              </a:lnSpc>
              <a:spcBef>
                <a:spcPts val="135"/>
              </a:spcBef>
              <a:spcAft>
                <a:spcPts val="0"/>
              </a:spcAft>
              <a:buClr>
                <a:schemeClr val="dk1"/>
              </a:buClr>
              <a:buSzPts val="675"/>
              <a:buNone/>
              <a:defRPr sz="675"/>
            </a:lvl7pPr>
            <a:lvl8pPr indent="-228600" lvl="7" marL="3657600" algn="l">
              <a:lnSpc>
                <a:spcPct val="100000"/>
              </a:lnSpc>
              <a:spcBef>
                <a:spcPts val="135"/>
              </a:spcBef>
              <a:spcAft>
                <a:spcPts val="0"/>
              </a:spcAft>
              <a:buClr>
                <a:schemeClr val="dk1"/>
              </a:buClr>
              <a:buSzPts val="675"/>
              <a:buNone/>
              <a:defRPr sz="675"/>
            </a:lvl8pPr>
            <a:lvl9pPr indent="-228600" lvl="8" marL="4114800" algn="l">
              <a:lnSpc>
                <a:spcPct val="100000"/>
              </a:lnSpc>
              <a:spcBef>
                <a:spcPts val="135"/>
              </a:spcBef>
              <a:spcAft>
                <a:spcPts val="0"/>
              </a:spcAft>
              <a:buClr>
                <a:schemeClr val="dk1"/>
              </a:buClr>
              <a:buSzPts val="675"/>
              <a:buNone/>
              <a:defRPr sz="675"/>
            </a:lvl9pPr>
          </a:lstStyle>
          <a:p/>
        </p:txBody>
      </p:sp>
      <p:sp>
        <p:nvSpPr>
          <p:cNvPr id="56" name="Google Shape;56;p16"/>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6"/>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7"/>
          <p:cNvSpPr txBox="1"/>
          <p:nvPr>
            <p:ph type="title"/>
          </p:nvPr>
        </p:nvSpPr>
        <p:spPr>
          <a:xfrm>
            <a:off x="1344216" y="4800600"/>
            <a:ext cx="41148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5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7"/>
          <p:cNvSpPr/>
          <p:nvPr>
            <p:ph idx="2" type="pic"/>
          </p:nvPr>
        </p:nvSpPr>
        <p:spPr>
          <a:xfrm>
            <a:off x="1344216" y="612775"/>
            <a:ext cx="4114800" cy="4114800"/>
          </a:xfrm>
          <a:prstGeom prst="rect">
            <a:avLst/>
          </a:prstGeom>
          <a:noFill/>
          <a:ln>
            <a:noFill/>
          </a:ln>
        </p:spPr>
      </p:sp>
      <p:sp>
        <p:nvSpPr>
          <p:cNvPr id="62" name="Google Shape;62;p17"/>
          <p:cNvSpPr txBox="1"/>
          <p:nvPr>
            <p:ph idx="1" type="body"/>
          </p:nvPr>
        </p:nvSpPr>
        <p:spPr>
          <a:xfrm>
            <a:off x="1344216" y="5367338"/>
            <a:ext cx="41148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050"/>
              <a:buNone/>
              <a:defRPr sz="1050"/>
            </a:lvl1pPr>
            <a:lvl2pPr indent="-228600" lvl="1" marL="914400" algn="l">
              <a:lnSpc>
                <a:spcPct val="100000"/>
              </a:lnSpc>
              <a:spcBef>
                <a:spcPts val="180"/>
              </a:spcBef>
              <a:spcAft>
                <a:spcPts val="0"/>
              </a:spcAft>
              <a:buClr>
                <a:schemeClr val="dk1"/>
              </a:buClr>
              <a:buSzPts val="900"/>
              <a:buNone/>
              <a:defRPr sz="900"/>
            </a:lvl2pPr>
            <a:lvl3pPr indent="-228600" lvl="2" marL="1371600" algn="l">
              <a:lnSpc>
                <a:spcPct val="100000"/>
              </a:lnSpc>
              <a:spcBef>
                <a:spcPts val="150"/>
              </a:spcBef>
              <a:spcAft>
                <a:spcPts val="0"/>
              </a:spcAft>
              <a:buClr>
                <a:schemeClr val="dk1"/>
              </a:buClr>
              <a:buSzPts val="750"/>
              <a:buNone/>
              <a:defRPr sz="750"/>
            </a:lvl3pPr>
            <a:lvl4pPr indent="-228600" lvl="3" marL="1828800" algn="l">
              <a:lnSpc>
                <a:spcPct val="100000"/>
              </a:lnSpc>
              <a:spcBef>
                <a:spcPts val="135"/>
              </a:spcBef>
              <a:spcAft>
                <a:spcPts val="0"/>
              </a:spcAft>
              <a:buClr>
                <a:schemeClr val="dk1"/>
              </a:buClr>
              <a:buSzPts val="675"/>
              <a:buNone/>
              <a:defRPr sz="675"/>
            </a:lvl4pPr>
            <a:lvl5pPr indent="-228600" lvl="4" marL="2286000" algn="l">
              <a:lnSpc>
                <a:spcPct val="100000"/>
              </a:lnSpc>
              <a:spcBef>
                <a:spcPts val="135"/>
              </a:spcBef>
              <a:spcAft>
                <a:spcPts val="0"/>
              </a:spcAft>
              <a:buClr>
                <a:schemeClr val="dk1"/>
              </a:buClr>
              <a:buSzPts val="675"/>
              <a:buNone/>
              <a:defRPr sz="675"/>
            </a:lvl5pPr>
            <a:lvl6pPr indent="-228600" lvl="5" marL="2743200" algn="l">
              <a:lnSpc>
                <a:spcPct val="100000"/>
              </a:lnSpc>
              <a:spcBef>
                <a:spcPts val="135"/>
              </a:spcBef>
              <a:spcAft>
                <a:spcPts val="0"/>
              </a:spcAft>
              <a:buClr>
                <a:schemeClr val="dk1"/>
              </a:buClr>
              <a:buSzPts val="675"/>
              <a:buNone/>
              <a:defRPr sz="675"/>
            </a:lvl6pPr>
            <a:lvl7pPr indent="-228600" lvl="6" marL="3200400" algn="l">
              <a:lnSpc>
                <a:spcPct val="100000"/>
              </a:lnSpc>
              <a:spcBef>
                <a:spcPts val="135"/>
              </a:spcBef>
              <a:spcAft>
                <a:spcPts val="0"/>
              </a:spcAft>
              <a:buClr>
                <a:schemeClr val="dk1"/>
              </a:buClr>
              <a:buSzPts val="675"/>
              <a:buNone/>
              <a:defRPr sz="675"/>
            </a:lvl7pPr>
            <a:lvl8pPr indent="-228600" lvl="7" marL="3657600" algn="l">
              <a:lnSpc>
                <a:spcPct val="100000"/>
              </a:lnSpc>
              <a:spcBef>
                <a:spcPts val="135"/>
              </a:spcBef>
              <a:spcAft>
                <a:spcPts val="0"/>
              </a:spcAft>
              <a:buClr>
                <a:schemeClr val="dk1"/>
              </a:buClr>
              <a:buSzPts val="675"/>
              <a:buNone/>
              <a:defRPr sz="675"/>
            </a:lvl8pPr>
            <a:lvl9pPr indent="-228600" lvl="8" marL="4114800" algn="l">
              <a:lnSpc>
                <a:spcPct val="100000"/>
              </a:lnSpc>
              <a:spcBef>
                <a:spcPts val="135"/>
              </a:spcBef>
              <a:spcAft>
                <a:spcPts val="0"/>
              </a:spcAft>
              <a:buClr>
                <a:schemeClr val="dk1"/>
              </a:buClr>
              <a:buSzPts val="675"/>
              <a:buNone/>
              <a:defRPr sz="675"/>
            </a:lvl9pPr>
          </a:lstStyle>
          <a:p/>
        </p:txBody>
      </p:sp>
      <p:sp>
        <p:nvSpPr>
          <p:cNvPr id="63" name="Google Shape;63;p17"/>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7"/>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8"/>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8"/>
          <p:cNvSpPr txBox="1"/>
          <p:nvPr>
            <p:ph idx="1" type="body"/>
          </p:nvPr>
        </p:nvSpPr>
        <p:spPr>
          <a:xfrm rot="5400000">
            <a:off x="1166019" y="777082"/>
            <a:ext cx="4525963"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18"/>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342900" y="1600201"/>
            <a:ext cx="6172200" cy="452596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p:nvPr/>
        </p:nvSpPr>
        <p:spPr>
          <a:xfrm>
            <a:off x="0" y="0"/>
            <a:ext cx="13716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54" l="-16664" r="-16663" t="-925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1"/>
          <p:cNvSpPr/>
          <p:nvPr/>
        </p:nvSpPr>
        <p:spPr>
          <a:xfrm>
            <a:off x="8062861" y="8304926"/>
            <a:ext cx="5262665" cy="1417805"/>
          </a:xfrm>
          <a:custGeom>
            <a:rect b="b" l="l" r="r" t="t"/>
            <a:pathLst>
              <a:path extrusionOk="0" h="1890406" w="7016887">
                <a:moveTo>
                  <a:pt x="0" y="0"/>
                </a:moveTo>
                <a:lnTo>
                  <a:pt x="7016888" y="0"/>
                </a:lnTo>
                <a:lnTo>
                  <a:pt x="7016888" y="1890406"/>
                </a:lnTo>
                <a:lnTo>
                  <a:pt x="0" y="1890406"/>
                </a:lnTo>
                <a:lnTo>
                  <a:pt x="0" y="0"/>
                </a:lnTo>
                <a:close/>
              </a:path>
            </a:pathLst>
          </a:custGeom>
          <a:blipFill rotWithShape="1">
            <a:blip r:embed="rId4">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5" name="Google Shape;85;p1"/>
          <p:cNvGrpSpPr/>
          <p:nvPr/>
        </p:nvGrpSpPr>
        <p:grpSpPr>
          <a:xfrm>
            <a:off x="341389" y="2699959"/>
            <a:ext cx="13033226" cy="2923774"/>
            <a:chOff x="0" y="-38100"/>
            <a:chExt cx="4576825" cy="1026730"/>
          </a:xfrm>
        </p:grpSpPr>
        <p:sp>
          <p:nvSpPr>
            <p:cNvPr id="86" name="Google Shape;86;p1"/>
            <p:cNvSpPr/>
            <p:nvPr/>
          </p:nvSpPr>
          <p:spPr>
            <a:xfrm>
              <a:off x="0" y="0"/>
              <a:ext cx="4576825" cy="988630"/>
            </a:xfrm>
            <a:custGeom>
              <a:rect b="b" l="l" r="r" t="t"/>
              <a:pathLst>
                <a:path extrusionOk="0" h="988630" w="4576825">
                  <a:moveTo>
                    <a:pt x="8910" y="0"/>
                  </a:moveTo>
                  <a:lnTo>
                    <a:pt x="4567914" y="0"/>
                  </a:lnTo>
                  <a:cubicBezTo>
                    <a:pt x="4570278" y="0"/>
                    <a:pt x="4572544" y="939"/>
                    <a:pt x="4574215" y="2610"/>
                  </a:cubicBezTo>
                  <a:cubicBezTo>
                    <a:pt x="4575886" y="4281"/>
                    <a:pt x="4576825" y="6547"/>
                    <a:pt x="4576825" y="8910"/>
                  </a:cubicBezTo>
                  <a:lnTo>
                    <a:pt x="4576825" y="979720"/>
                  </a:lnTo>
                  <a:cubicBezTo>
                    <a:pt x="4576825" y="982083"/>
                    <a:pt x="4575886" y="984349"/>
                    <a:pt x="4574215" y="986020"/>
                  </a:cubicBezTo>
                  <a:cubicBezTo>
                    <a:pt x="4572544" y="987691"/>
                    <a:pt x="4570278" y="988630"/>
                    <a:pt x="4567914" y="988630"/>
                  </a:cubicBezTo>
                  <a:lnTo>
                    <a:pt x="8910" y="988630"/>
                  </a:lnTo>
                  <a:cubicBezTo>
                    <a:pt x="6547" y="988630"/>
                    <a:pt x="4281" y="987691"/>
                    <a:pt x="2610" y="986020"/>
                  </a:cubicBezTo>
                  <a:cubicBezTo>
                    <a:pt x="939" y="984349"/>
                    <a:pt x="0" y="982083"/>
                    <a:pt x="0" y="979720"/>
                  </a:cubicBezTo>
                  <a:lnTo>
                    <a:pt x="0" y="8910"/>
                  </a:lnTo>
                  <a:cubicBezTo>
                    <a:pt x="0" y="6547"/>
                    <a:pt x="939" y="4281"/>
                    <a:pt x="2610" y="2610"/>
                  </a:cubicBezTo>
                  <a:cubicBezTo>
                    <a:pt x="4281" y="939"/>
                    <a:pt x="6547" y="0"/>
                    <a:pt x="891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txBox="1"/>
            <p:nvPr/>
          </p:nvSpPr>
          <p:spPr>
            <a:xfrm>
              <a:off x="0" y="-38100"/>
              <a:ext cx="4576824" cy="1026730"/>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rgbClr val="01588D"/>
                </a:solidFill>
                <a:latin typeface="Calibri"/>
                <a:ea typeface="Calibri"/>
                <a:cs typeface="Calibri"/>
                <a:sym typeface="Calibri"/>
              </a:endParaRPr>
            </a:p>
          </p:txBody>
        </p:sp>
      </p:grpSp>
      <p:sp>
        <p:nvSpPr>
          <p:cNvPr id="88" name="Google Shape;88;p1"/>
          <p:cNvSpPr txBox="1"/>
          <p:nvPr/>
        </p:nvSpPr>
        <p:spPr>
          <a:xfrm>
            <a:off x="341388" y="2808455"/>
            <a:ext cx="13033200" cy="233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4900" u="none" cap="none" strike="noStrike">
                <a:solidFill>
                  <a:srgbClr val="FFFFFF"/>
                </a:solidFill>
                <a:latin typeface="Calibri"/>
                <a:ea typeface="Calibri"/>
                <a:cs typeface="Calibri"/>
                <a:sym typeface="Calibri"/>
              </a:rPr>
              <a:t>Calculating </a:t>
            </a:r>
            <a:r>
              <a:rPr b="1" i="0" lang="en-US" sz="5400" u="none" cap="none" strike="noStrike">
                <a:solidFill>
                  <a:srgbClr val="FFFFFF"/>
                </a:solidFill>
                <a:latin typeface="Calibri"/>
                <a:ea typeface="Calibri"/>
                <a:cs typeface="Calibri"/>
                <a:sym typeface="Calibri"/>
              </a:rPr>
              <a:t>Timeliness</a:t>
            </a:r>
            <a:r>
              <a:rPr b="1" i="0" lang="en-US" sz="4900" u="none" cap="none" strike="noStrike">
                <a:solidFill>
                  <a:srgbClr val="FFFFFF"/>
                </a:solidFill>
                <a:latin typeface="Calibri"/>
                <a:ea typeface="Calibri"/>
                <a:cs typeface="Calibri"/>
                <a:sym typeface="Calibri"/>
              </a:rPr>
              <a:t> in </a:t>
            </a:r>
            <a:endParaRPr b="1" i="0" sz="49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rPr b="1" i="0" lang="en-US" sz="4900" u="none" cap="none" strike="noStrike">
                <a:solidFill>
                  <a:srgbClr val="FFFFFF"/>
                </a:solidFill>
                <a:latin typeface="Calibri"/>
                <a:ea typeface="Calibri"/>
                <a:cs typeface="Calibri"/>
                <a:sym typeface="Calibri"/>
              </a:rPr>
              <a:t>West Virginia Electronic Disease </a:t>
            </a:r>
            <a:r>
              <a:rPr b="1" lang="en-US" sz="4900">
                <a:solidFill>
                  <a:srgbClr val="FFFFFF"/>
                </a:solidFill>
                <a:latin typeface="Calibri"/>
                <a:ea typeface="Calibri"/>
                <a:cs typeface="Calibri"/>
                <a:sym typeface="Calibri"/>
              </a:rPr>
              <a:t>Surveillance</a:t>
            </a:r>
            <a:r>
              <a:rPr b="1" i="0" lang="en-US" sz="4900" u="none" cap="none" strike="noStrike">
                <a:solidFill>
                  <a:srgbClr val="FFFFFF"/>
                </a:solidFill>
                <a:latin typeface="Calibri"/>
                <a:ea typeface="Calibri"/>
                <a:cs typeface="Calibri"/>
                <a:sym typeface="Calibri"/>
              </a:rPr>
              <a:t> System (WVEDSS)</a:t>
            </a:r>
            <a:endParaRPr i="0" sz="100" u="none" cap="none" strike="noStrike">
              <a:solidFill>
                <a:srgbClr val="000000"/>
              </a:solidFill>
              <a:latin typeface="Calibri"/>
              <a:ea typeface="Calibri"/>
              <a:cs typeface="Calibri"/>
              <a:sym typeface="Calibri"/>
            </a:endParaRPr>
          </a:p>
        </p:txBody>
      </p:sp>
      <p:sp>
        <p:nvSpPr>
          <p:cNvPr id="89" name="Google Shape;89;p1"/>
          <p:cNvSpPr txBox="1"/>
          <p:nvPr/>
        </p:nvSpPr>
        <p:spPr>
          <a:xfrm>
            <a:off x="533400" y="8724900"/>
            <a:ext cx="80286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i="0" lang="en-US" sz="2800" u="none" cap="none" strike="noStrike">
                <a:solidFill>
                  <a:srgbClr val="03467A"/>
                </a:solidFill>
                <a:latin typeface="Calibri"/>
                <a:ea typeface="Calibri"/>
                <a:cs typeface="Calibri"/>
                <a:sym typeface="Calibri"/>
              </a:rPr>
              <a:t>December, 2025</a:t>
            </a:r>
            <a:endParaRPr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27"/>
          <p:cNvGrpSpPr/>
          <p:nvPr/>
        </p:nvGrpSpPr>
        <p:grpSpPr>
          <a:xfrm>
            <a:off x="244653" y="1724261"/>
            <a:ext cx="13223289" cy="8270066"/>
            <a:chOff x="0" y="-38100"/>
            <a:chExt cx="4642371" cy="2287372"/>
          </a:xfrm>
        </p:grpSpPr>
        <p:sp>
          <p:nvSpPr>
            <p:cNvPr id="243" name="Google Shape;243;p27"/>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27"/>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245" name="Google Shape;245;p27"/>
          <p:cNvGrpSpPr/>
          <p:nvPr/>
        </p:nvGrpSpPr>
        <p:grpSpPr>
          <a:xfrm>
            <a:off x="244652" y="316511"/>
            <a:ext cx="9585148" cy="1321789"/>
            <a:chOff x="0" y="-38100"/>
            <a:chExt cx="3633434" cy="281674"/>
          </a:xfrm>
        </p:grpSpPr>
        <p:sp>
          <p:nvSpPr>
            <p:cNvPr id="246" name="Google Shape;246;p27"/>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27"/>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48" name="Google Shape;248;p27"/>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27"/>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250" name="Google Shape;250;p27"/>
          <p:cNvSpPr txBox="1"/>
          <p:nvPr/>
        </p:nvSpPr>
        <p:spPr>
          <a:xfrm>
            <a:off x="8607239" y="2011837"/>
            <a:ext cx="4885800" cy="35403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Select the disease(s) needed for your report from the “Conditions” listing.</a:t>
            </a:r>
            <a:endParaRPr sz="3200">
              <a:solidFill>
                <a:schemeClr val="dk2"/>
              </a:solidFill>
              <a:latin typeface="Calibri"/>
              <a:ea typeface="Calibri"/>
              <a:cs typeface="Calibri"/>
              <a:sym typeface="Calibri"/>
            </a:endParaRPr>
          </a:p>
          <a:p>
            <a:pPr indent="-311150" lvl="0" marL="2857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Enter the date frames for the cases you will be evaluating under “Time”. </a:t>
            </a:r>
            <a:endParaRPr sz="3200">
              <a:solidFill>
                <a:schemeClr val="dk2"/>
              </a:solidFill>
              <a:latin typeface="Calibri"/>
              <a:ea typeface="Calibri"/>
              <a:cs typeface="Calibri"/>
              <a:sym typeface="Calibri"/>
            </a:endParaRPr>
          </a:p>
        </p:txBody>
      </p:sp>
      <p:pic>
        <p:nvPicPr>
          <p:cNvPr id="251" name="Google Shape;251;p27"/>
          <p:cNvPicPr preferRelativeResize="0"/>
          <p:nvPr/>
        </p:nvPicPr>
        <p:blipFill>
          <a:blip r:embed="rId4">
            <a:alphaModFix/>
          </a:blip>
          <a:stretch>
            <a:fillRect/>
          </a:stretch>
        </p:blipFill>
        <p:spPr>
          <a:xfrm>
            <a:off x="244650" y="1724250"/>
            <a:ext cx="8362600" cy="7612125"/>
          </a:xfrm>
          <a:prstGeom prst="rect">
            <a:avLst/>
          </a:prstGeom>
          <a:noFill/>
          <a:ln>
            <a:noFill/>
          </a:ln>
        </p:spPr>
      </p:pic>
      <p:cxnSp>
        <p:nvCxnSpPr>
          <p:cNvPr id="252" name="Google Shape;252;p27"/>
          <p:cNvCxnSpPr/>
          <p:nvPr/>
        </p:nvCxnSpPr>
        <p:spPr>
          <a:xfrm rot="10800000">
            <a:off x="6128682" y="5264741"/>
            <a:ext cx="566100" cy="23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cxnSp>
        <p:nvCxnSpPr>
          <p:cNvPr id="253" name="Google Shape;253;p27"/>
          <p:cNvCxnSpPr/>
          <p:nvPr/>
        </p:nvCxnSpPr>
        <p:spPr>
          <a:xfrm rot="10800000">
            <a:off x="3718182" y="7182941"/>
            <a:ext cx="566100" cy="23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28"/>
          <p:cNvGrpSpPr/>
          <p:nvPr/>
        </p:nvGrpSpPr>
        <p:grpSpPr>
          <a:xfrm>
            <a:off x="244653" y="1724261"/>
            <a:ext cx="13223289" cy="8270066"/>
            <a:chOff x="0" y="-38100"/>
            <a:chExt cx="4642371" cy="2287372"/>
          </a:xfrm>
        </p:grpSpPr>
        <p:sp>
          <p:nvSpPr>
            <p:cNvPr id="260" name="Google Shape;260;p28"/>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28"/>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262" name="Google Shape;262;p28"/>
          <p:cNvGrpSpPr/>
          <p:nvPr/>
        </p:nvGrpSpPr>
        <p:grpSpPr>
          <a:xfrm>
            <a:off x="244652" y="316511"/>
            <a:ext cx="9585148" cy="1321789"/>
            <a:chOff x="0" y="-38100"/>
            <a:chExt cx="3633434" cy="281674"/>
          </a:xfrm>
        </p:grpSpPr>
        <p:sp>
          <p:nvSpPr>
            <p:cNvPr id="263" name="Google Shape;263;p28"/>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28"/>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65" name="Google Shape;265;p28"/>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28"/>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267" name="Google Shape;267;p28"/>
          <p:cNvSpPr txBox="1"/>
          <p:nvPr/>
        </p:nvSpPr>
        <p:spPr>
          <a:xfrm>
            <a:off x="9559898" y="1884443"/>
            <a:ext cx="4023000" cy="60030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Select “Column Selection.”</a:t>
            </a:r>
            <a:endParaRPr sz="3200">
              <a:solidFill>
                <a:schemeClr val="dk2"/>
              </a:solidFill>
              <a:latin typeface="Calibri"/>
              <a:ea typeface="Calibri"/>
              <a:cs typeface="Calibri"/>
              <a:sym typeface="Calibri"/>
            </a:endParaRPr>
          </a:p>
          <a:p>
            <a:pPr indent="-311150" lvl="0" marL="2857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Select the following fields:</a:t>
            </a:r>
            <a:endParaRPr sz="3200">
              <a:solidFill>
                <a:schemeClr val="dk2"/>
              </a:solidFill>
              <a:latin typeface="Calibri"/>
              <a:ea typeface="Calibri"/>
              <a:cs typeface="Calibri"/>
              <a:sym typeface="Calibri"/>
            </a:endParaRPr>
          </a:p>
          <a:p>
            <a:pPr indent="-311150" lvl="1" marL="7429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EARLIEST_LAB_ADD_DATE</a:t>
            </a:r>
            <a:endParaRPr sz="3200">
              <a:solidFill>
                <a:schemeClr val="dk2"/>
              </a:solidFill>
              <a:latin typeface="Calibri"/>
              <a:ea typeface="Calibri"/>
              <a:cs typeface="Calibri"/>
              <a:sym typeface="Calibri"/>
            </a:endParaRPr>
          </a:p>
          <a:p>
            <a:pPr indent="-311150" lvl="1" marL="7429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Phc Add Time</a:t>
            </a:r>
            <a:endParaRPr sz="3200">
              <a:solidFill>
                <a:schemeClr val="dk2"/>
              </a:solidFill>
              <a:latin typeface="Calibri"/>
              <a:ea typeface="Calibri"/>
              <a:cs typeface="Calibri"/>
              <a:sym typeface="Calibri"/>
            </a:endParaRPr>
          </a:p>
          <a:p>
            <a:pPr indent="-311150" lvl="1" marL="7429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First Notification Date</a:t>
            </a:r>
            <a:endParaRPr sz="3200">
              <a:solidFill>
                <a:schemeClr val="dk2"/>
              </a:solidFill>
              <a:latin typeface="Calibri"/>
              <a:ea typeface="Calibri"/>
              <a:cs typeface="Calibri"/>
              <a:sym typeface="Calibri"/>
            </a:endParaRPr>
          </a:p>
          <a:p>
            <a:pPr indent="-311150" lvl="1" marL="7429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Last Notification Date</a:t>
            </a:r>
            <a:endParaRPr sz="3200">
              <a:solidFill>
                <a:schemeClr val="dk2"/>
              </a:solidFill>
              <a:latin typeface="Calibri"/>
              <a:ea typeface="Calibri"/>
              <a:cs typeface="Calibri"/>
              <a:sym typeface="Calibri"/>
            </a:endParaRPr>
          </a:p>
          <a:p>
            <a:pPr indent="-311150" lvl="0" marL="285750" marR="0" rtl="0" algn="l">
              <a:lnSpc>
                <a:spcPct val="100000"/>
              </a:lnSpc>
              <a:spcBef>
                <a:spcPts val="0"/>
              </a:spcBef>
              <a:spcAft>
                <a:spcPts val="0"/>
              </a:spcAft>
              <a:buClr>
                <a:schemeClr val="dk2"/>
              </a:buClr>
              <a:buSzPts val="3200"/>
              <a:buFont typeface="Calibri"/>
              <a:buChar char="•"/>
            </a:pPr>
            <a:r>
              <a:rPr i="0" lang="en-US" sz="3200" u="none" cap="none" strike="noStrike">
                <a:solidFill>
                  <a:schemeClr val="dk2"/>
                </a:solidFill>
                <a:latin typeface="Calibri"/>
                <a:ea typeface="Calibri"/>
                <a:cs typeface="Calibri"/>
                <a:sym typeface="Calibri"/>
              </a:rPr>
              <a:t>Select “Export”</a:t>
            </a:r>
            <a:endParaRPr sz="3200">
              <a:solidFill>
                <a:schemeClr val="dk2"/>
              </a:solidFill>
              <a:latin typeface="Calibri"/>
              <a:ea typeface="Calibri"/>
              <a:cs typeface="Calibri"/>
              <a:sym typeface="Calibri"/>
            </a:endParaRPr>
          </a:p>
        </p:txBody>
      </p:sp>
      <p:sp>
        <p:nvSpPr>
          <p:cNvPr id="268" name="Google Shape;268;p28"/>
          <p:cNvSpPr txBox="1"/>
          <p:nvPr/>
        </p:nvSpPr>
        <p:spPr>
          <a:xfrm>
            <a:off x="359760" y="8894379"/>
            <a:ext cx="12983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2"/>
                </a:solidFill>
                <a:latin typeface="Calibri"/>
                <a:ea typeface="Calibri"/>
                <a:cs typeface="Calibri"/>
                <a:sym typeface="Calibri"/>
              </a:rPr>
              <a:t>*Additional fields may be selected for analysis, but the columns listed are the minimum data necessary for timeliness calculations.</a:t>
            </a:r>
            <a:endParaRPr>
              <a:solidFill>
                <a:schemeClr val="dk2"/>
              </a:solidFill>
            </a:endParaRPr>
          </a:p>
        </p:txBody>
      </p:sp>
      <p:pic>
        <p:nvPicPr>
          <p:cNvPr id="269" name="Google Shape;269;p28"/>
          <p:cNvPicPr preferRelativeResize="0"/>
          <p:nvPr/>
        </p:nvPicPr>
        <p:blipFill>
          <a:blip r:embed="rId4">
            <a:alphaModFix/>
          </a:blip>
          <a:stretch>
            <a:fillRect/>
          </a:stretch>
        </p:blipFill>
        <p:spPr>
          <a:xfrm>
            <a:off x="244662" y="1738813"/>
            <a:ext cx="9210577" cy="6671249"/>
          </a:xfrm>
          <a:prstGeom prst="rect">
            <a:avLst/>
          </a:prstGeom>
          <a:noFill/>
          <a:ln>
            <a:noFill/>
          </a:ln>
        </p:spPr>
      </p:pic>
      <p:cxnSp>
        <p:nvCxnSpPr>
          <p:cNvPr id="270" name="Google Shape;270;p28"/>
          <p:cNvCxnSpPr/>
          <p:nvPr/>
        </p:nvCxnSpPr>
        <p:spPr>
          <a:xfrm rot="10800000">
            <a:off x="8160401" y="2650480"/>
            <a:ext cx="570900" cy="379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29"/>
          <p:cNvGrpSpPr/>
          <p:nvPr/>
        </p:nvGrpSpPr>
        <p:grpSpPr>
          <a:xfrm>
            <a:off x="244653" y="1724261"/>
            <a:ext cx="13223289" cy="8270066"/>
            <a:chOff x="0" y="-38100"/>
            <a:chExt cx="4642371" cy="2287372"/>
          </a:xfrm>
        </p:grpSpPr>
        <p:sp>
          <p:nvSpPr>
            <p:cNvPr id="277" name="Google Shape;277;p29"/>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29"/>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279" name="Google Shape;279;p29"/>
          <p:cNvGrpSpPr/>
          <p:nvPr/>
        </p:nvGrpSpPr>
        <p:grpSpPr>
          <a:xfrm>
            <a:off x="244652" y="316511"/>
            <a:ext cx="9585148" cy="1321789"/>
            <a:chOff x="0" y="-38100"/>
            <a:chExt cx="3633434" cy="281674"/>
          </a:xfrm>
        </p:grpSpPr>
        <p:sp>
          <p:nvSpPr>
            <p:cNvPr id="280" name="Google Shape;280;p29"/>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29"/>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82" name="Google Shape;282;p29"/>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29"/>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284" name="Google Shape;284;p29"/>
          <p:cNvSpPr txBox="1"/>
          <p:nvPr/>
        </p:nvSpPr>
        <p:spPr>
          <a:xfrm>
            <a:off x="9829800" y="2219600"/>
            <a:ext cx="3513600" cy="20625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2"/>
              </a:buClr>
              <a:buSzPts val="3200"/>
              <a:buFont typeface="Arial"/>
              <a:buChar char="•"/>
            </a:pPr>
            <a:r>
              <a:rPr b="0" i="0" lang="en-US" sz="3200" u="none" cap="none" strike="noStrike">
                <a:solidFill>
                  <a:schemeClr val="dk2"/>
                </a:solidFill>
                <a:latin typeface="Calibri"/>
                <a:ea typeface="Calibri"/>
                <a:cs typeface="Calibri"/>
                <a:sym typeface="Calibri"/>
              </a:rPr>
              <a:t>Save the report to a folder that you can easily locate the file.</a:t>
            </a:r>
            <a:endParaRPr sz="1800">
              <a:solidFill>
                <a:schemeClr val="dk2"/>
              </a:solidFill>
            </a:endParaRPr>
          </a:p>
        </p:txBody>
      </p:sp>
      <p:sp>
        <p:nvSpPr>
          <p:cNvPr id="285" name="Google Shape;285;p29"/>
          <p:cNvSpPr/>
          <p:nvPr/>
        </p:nvSpPr>
        <p:spPr>
          <a:xfrm>
            <a:off x="507668" y="5289523"/>
            <a:ext cx="898358" cy="85023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86" name="Google Shape;286;p29"/>
          <p:cNvPicPr preferRelativeResize="0"/>
          <p:nvPr/>
        </p:nvPicPr>
        <p:blipFill>
          <a:blip r:embed="rId4">
            <a:alphaModFix/>
          </a:blip>
          <a:stretch>
            <a:fillRect/>
          </a:stretch>
        </p:blipFill>
        <p:spPr>
          <a:xfrm>
            <a:off x="359675" y="1860050"/>
            <a:ext cx="9354901" cy="7400441"/>
          </a:xfrm>
          <a:prstGeom prst="rect">
            <a:avLst/>
          </a:prstGeom>
          <a:noFill/>
          <a:ln>
            <a:noFill/>
          </a:ln>
        </p:spPr>
      </p:pic>
      <p:cxnSp>
        <p:nvCxnSpPr>
          <p:cNvPr id="287" name="Google Shape;287;p29"/>
          <p:cNvCxnSpPr/>
          <p:nvPr/>
        </p:nvCxnSpPr>
        <p:spPr>
          <a:xfrm rot="10800000">
            <a:off x="8227069" y="7529722"/>
            <a:ext cx="582600" cy="3072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30"/>
          <p:cNvGrpSpPr/>
          <p:nvPr/>
        </p:nvGrpSpPr>
        <p:grpSpPr>
          <a:xfrm>
            <a:off x="244653" y="1724262"/>
            <a:ext cx="13223330" cy="8269993"/>
            <a:chOff x="0" y="-38100"/>
            <a:chExt cx="4642371" cy="2287372"/>
          </a:xfrm>
        </p:grpSpPr>
        <p:sp>
          <p:nvSpPr>
            <p:cNvPr id="294" name="Google Shape;294;p30"/>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30"/>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296" name="Google Shape;296;p30"/>
          <p:cNvGrpSpPr/>
          <p:nvPr/>
        </p:nvGrpSpPr>
        <p:grpSpPr>
          <a:xfrm>
            <a:off x="244652" y="316512"/>
            <a:ext cx="9584999" cy="1321783"/>
            <a:chOff x="0" y="-38100"/>
            <a:chExt cx="3633434" cy="281674"/>
          </a:xfrm>
        </p:grpSpPr>
        <p:sp>
          <p:nvSpPr>
            <p:cNvPr id="297" name="Google Shape;297;p30"/>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30"/>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99" name="Google Shape;299;p30"/>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30"/>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301" name="Google Shape;301;p30"/>
          <p:cNvSpPr txBox="1"/>
          <p:nvPr/>
        </p:nvSpPr>
        <p:spPr>
          <a:xfrm>
            <a:off x="8357459" y="1930063"/>
            <a:ext cx="4986000" cy="64956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2"/>
              </a:buClr>
              <a:buSzPts val="3200"/>
              <a:buFont typeface="Arial"/>
              <a:buChar char="•"/>
            </a:pPr>
            <a:r>
              <a:rPr b="0" i="0" lang="en-US" sz="3200" u="none" cap="none" strike="noStrike">
                <a:solidFill>
                  <a:schemeClr val="dk2"/>
                </a:solidFill>
                <a:latin typeface="Calibri"/>
                <a:ea typeface="Calibri"/>
                <a:cs typeface="Calibri"/>
                <a:sym typeface="Calibri"/>
              </a:rPr>
              <a:t>Navigate to where you saved the export.</a:t>
            </a:r>
            <a:endParaRPr sz="3200">
              <a:solidFill>
                <a:schemeClr val="dk2"/>
              </a:solidFill>
            </a:endParaRPr>
          </a:p>
          <a:p>
            <a:pPr indent="-311150" lvl="0" marL="285750" marR="0" rtl="0" algn="l">
              <a:lnSpc>
                <a:spcPct val="100000"/>
              </a:lnSpc>
              <a:spcBef>
                <a:spcPts val="0"/>
              </a:spcBef>
              <a:spcAft>
                <a:spcPts val="0"/>
              </a:spcAft>
              <a:buClr>
                <a:schemeClr val="dk2"/>
              </a:buClr>
              <a:buSzPts val="3200"/>
              <a:buFont typeface="Arial"/>
              <a:buChar char="•"/>
            </a:pPr>
            <a:r>
              <a:rPr b="0" i="0" lang="en-US" sz="3200" u="none" cap="none" strike="noStrike">
                <a:solidFill>
                  <a:schemeClr val="dk2"/>
                </a:solidFill>
                <a:latin typeface="Calibri"/>
                <a:ea typeface="Calibri"/>
                <a:cs typeface="Calibri"/>
                <a:sym typeface="Calibri"/>
              </a:rPr>
              <a:t>Utilize Excel or another comparable application for analysis to compare the dates of submission. </a:t>
            </a:r>
            <a:endParaRPr sz="3200">
              <a:solidFill>
                <a:schemeClr val="dk2"/>
              </a:solidFill>
            </a:endParaRPr>
          </a:p>
          <a:p>
            <a:pPr indent="-311150" lvl="0" marL="285750" marR="0" rtl="0" algn="l">
              <a:lnSpc>
                <a:spcPct val="100000"/>
              </a:lnSpc>
              <a:spcBef>
                <a:spcPts val="0"/>
              </a:spcBef>
              <a:spcAft>
                <a:spcPts val="0"/>
              </a:spcAft>
              <a:buClr>
                <a:schemeClr val="dk2"/>
              </a:buClr>
              <a:buSzPts val="3200"/>
              <a:buFont typeface="Arial"/>
              <a:buChar char="•"/>
            </a:pPr>
            <a:r>
              <a:rPr b="0" i="0" lang="en-US" sz="3200" u="none" cap="none" strike="noStrike">
                <a:solidFill>
                  <a:schemeClr val="dk2"/>
                </a:solidFill>
                <a:latin typeface="Calibri"/>
                <a:ea typeface="Calibri"/>
                <a:cs typeface="Calibri"/>
                <a:sym typeface="Calibri"/>
              </a:rPr>
              <a:t>Example: Total Elapsed Case Investigation Time:</a:t>
            </a:r>
            <a:endParaRPr sz="3200">
              <a:solidFill>
                <a:schemeClr val="dk2"/>
              </a:solidFil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2"/>
                </a:solidFill>
                <a:latin typeface="Calibri"/>
                <a:ea typeface="Calibri"/>
                <a:cs typeface="Calibri"/>
                <a:sym typeface="Calibri"/>
              </a:rPr>
              <a:t>     (=D2-A2)</a:t>
            </a:r>
            <a:endParaRPr sz="3200">
              <a:solidFill>
                <a:schemeClr val="dk2"/>
              </a:solidFil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2"/>
                </a:solidFill>
                <a:latin typeface="Calibri"/>
                <a:ea typeface="Calibri"/>
                <a:cs typeface="Calibri"/>
                <a:sym typeface="Calibri"/>
              </a:rPr>
              <a:t>*Blank or missing values may signify a case is still in progress and has not yet been submitted for review. </a:t>
            </a:r>
            <a:endParaRPr sz="3200">
              <a:solidFill>
                <a:schemeClr val="dk2"/>
              </a:solidFill>
            </a:endParaRPr>
          </a:p>
        </p:txBody>
      </p:sp>
      <p:pic>
        <p:nvPicPr>
          <p:cNvPr id="302" name="Google Shape;302;p30"/>
          <p:cNvPicPr preferRelativeResize="0"/>
          <p:nvPr/>
        </p:nvPicPr>
        <p:blipFill rotWithShape="1">
          <a:blip r:embed="rId4">
            <a:alphaModFix/>
          </a:blip>
          <a:srcRect b="0" l="0" r="16001" t="0"/>
          <a:stretch/>
        </p:blipFill>
        <p:spPr>
          <a:xfrm>
            <a:off x="359675" y="1843075"/>
            <a:ext cx="7954399" cy="57075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31"/>
          <p:cNvGrpSpPr/>
          <p:nvPr/>
        </p:nvGrpSpPr>
        <p:grpSpPr>
          <a:xfrm>
            <a:off x="244652" y="1731128"/>
            <a:ext cx="13223289" cy="8270066"/>
            <a:chOff x="0" y="-38100"/>
            <a:chExt cx="4642371" cy="2287372"/>
          </a:xfrm>
        </p:grpSpPr>
        <p:sp>
          <p:nvSpPr>
            <p:cNvPr id="309" name="Google Shape;309;p31"/>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31"/>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311" name="Google Shape;311;p31"/>
          <p:cNvGrpSpPr/>
          <p:nvPr/>
        </p:nvGrpSpPr>
        <p:grpSpPr>
          <a:xfrm>
            <a:off x="244652" y="316511"/>
            <a:ext cx="9585148" cy="1321911"/>
            <a:chOff x="0" y="-38100"/>
            <a:chExt cx="3633434" cy="281700"/>
          </a:xfrm>
        </p:grpSpPr>
        <p:sp>
          <p:nvSpPr>
            <p:cNvPr id="312" name="Google Shape;312;p31"/>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31"/>
            <p:cNvSpPr txBox="1"/>
            <p:nvPr/>
          </p:nvSpPr>
          <p:spPr>
            <a:xfrm>
              <a:off x="0" y="-38100"/>
              <a:ext cx="3633300" cy="281700"/>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14" name="Google Shape;314;p31"/>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31"/>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316" name="Google Shape;316;p31"/>
          <p:cNvSpPr txBox="1"/>
          <p:nvPr/>
        </p:nvSpPr>
        <p:spPr>
          <a:xfrm>
            <a:off x="244649" y="7139372"/>
            <a:ext cx="132234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2"/>
                </a:solidFill>
                <a:latin typeface="Calibri"/>
                <a:ea typeface="Calibri"/>
                <a:cs typeface="Calibri"/>
                <a:sym typeface="Calibri"/>
              </a:rPr>
              <a:t>To calculate the amount of time from receipt of the laboratory report to creation of a case investigation,</a:t>
            </a:r>
            <a:r>
              <a:rPr b="0" i="0" lang="en-US" sz="2800" u="none" cap="none" strike="noStrike">
                <a:solidFill>
                  <a:schemeClr val="dk2"/>
                </a:solidFill>
                <a:latin typeface="Calibri"/>
                <a:ea typeface="Calibri"/>
                <a:cs typeface="Calibri"/>
                <a:sym typeface="Calibri"/>
              </a:rPr>
              <a:t> subtract the (Phc Add Time) from the (EARLIEST_LAB_ADD_DATE) , In Excel, in an empty column enter “=B2-A2” and press “Enter.”</a:t>
            </a:r>
            <a:endParaRPr>
              <a:solidFill>
                <a:schemeClr val="dk2"/>
              </a:solidFill>
            </a:endParaRPr>
          </a:p>
          <a:p>
            <a:pPr indent="0" lvl="0" marL="0" marR="0" rtl="0" algn="l">
              <a:lnSpc>
                <a:spcPct val="100000"/>
              </a:lnSpc>
              <a:spcBef>
                <a:spcPts val="0"/>
              </a:spcBef>
              <a:spcAft>
                <a:spcPts val="0"/>
              </a:spcAft>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dk2"/>
                </a:solidFill>
                <a:latin typeface="Calibri"/>
                <a:ea typeface="Calibri"/>
                <a:cs typeface="Calibri"/>
                <a:sym typeface="Calibri"/>
              </a:rPr>
              <a:t>*Excel column and row letters and numbers may change based on the number of fields pulled from your WVEDSS export. </a:t>
            </a:r>
            <a:endParaRPr>
              <a:solidFill>
                <a:schemeClr val="dk2"/>
              </a:solidFill>
            </a:endParaRPr>
          </a:p>
        </p:txBody>
      </p:sp>
      <p:pic>
        <p:nvPicPr>
          <p:cNvPr id="317" name="Google Shape;317;p31"/>
          <p:cNvPicPr preferRelativeResize="0"/>
          <p:nvPr/>
        </p:nvPicPr>
        <p:blipFill>
          <a:blip r:embed="rId4">
            <a:alphaModFix/>
          </a:blip>
          <a:stretch>
            <a:fillRect/>
          </a:stretch>
        </p:blipFill>
        <p:spPr>
          <a:xfrm>
            <a:off x="359675" y="1837475"/>
            <a:ext cx="12847073" cy="494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pSp>
        <p:nvGrpSpPr>
          <p:cNvPr id="323" name="Google Shape;323;p32"/>
          <p:cNvGrpSpPr/>
          <p:nvPr/>
        </p:nvGrpSpPr>
        <p:grpSpPr>
          <a:xfrm>
            <a:off x="244652" y="1731128"/>
            <a:ext cx="13223289" cy="8270066"/>
            <a:chOff x="0" y="-38100"/>
            <a:chExt cx="4642371" cy="2287372"/>
          </a:xfrm>
        </p:grpSpPr>
        <p:sp>
          <p:nvSpPr>
            <p:cNvPr id="324" name="Google Shape;324;p32"/>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32"/>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326" name="Google Shape;326;p32"/>
          <p:cNvGrpSpPr/>
          <p:nvPr/>
        </p:nvGrpSpPr>
        <p:grpSpPr>
          <a:xfrm>
            <a:off x="244652" y="316511"/>
            <a:ext cx="9585148" cy="1321789"/>
            <a:chOff x="0" y="-38100"/>
            <a:chExt cx="3633434" cy="281674"/>
          </a:xfrm>
        </p:grpSpPr>
        <p:sp>
          <p:nvSpPr>
            <p:cNvPr id="327" name="Google Shape;327;p32"/>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32"/>
            <p:cNvSpPr txBox="1"/>
            <p:nvPr/>
          </p:nvSpPr>
          <p:spPr>
            <a:xfrm>
              <a:off x="0" y="-38100"/>
              <a:ext cx="3633434" cy="281674"/>
            </a:xfrm>
            <a:prstGeom prst="rect">
              <a:avLst/>
            </a:prstGeom>
            <a:solidFill>
              <a:srgbClr val="59B7D1"/>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29" name="Google Shape;329;p32"/>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32"/>
          <p:cNvSpPr txBox="1"/>
          <p:nvPr/>
        </p:nvSpPr>
        <p:spPr>
          <a:xfrm>
            <a:off x="359761" y="409339"/>
            <a:ext cx="935493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Arial"/>
                <a:ea typeface="Arial"/>
                <a:cs typeface="Arial"/>
                <a:sym typeface="Arial"/>
              </a:rPr>
              <a:t>How to run a Timeliness Report</a:t>
            </a:r>
            <a:endParaRPr b="0" i="0" sz="1400" u="none" cap="none" strike="noStrike">
              <a:solidFill>
                <a:srgbClr val="000000"/>
              </a:solidFill>
              <a:latin typeface="Arial"/>
              <a:ea typeface="Arial"/>
              <a:cs typeface="Arial"/>
              <a:sym typeface="Arial"/>
            </a:endParaRPr>
          </a:p>
        </p:txBody>
      </p:sp>
      <p:sp>
        <p:nvSpPr>
          <p:cNvPr id="331" name="Google Shape;331;p32"/>
          <p:cNvSpPr txBox="1"/>
          <p:nvPr/>
        </p:nvSpPr>
        <p:spPr>
          <a:xfrm>
            <a:off x="244649" y="6943728"/>
            <a:ext cx="132234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2"/>
                </a:solidFill>
                <a:latin typeface="Calibri"/>
                <a:ea typeface="Calibri"/>
                <a:cs typeface="Calibri"/>
                <a:sym typeface="Calibri"/>
              </a:rPr>
              <a:t>To calculate the amount of time from Investigation Creation Date (Local Level) to Submission to the Regional Epidemiologist, </a:t>
            </a:r>
            <a:r>
              <a:rPr i="0" lang="en-US" sz="2800" u="none" cap="none" strike="noStrike">
                <a:solidFill>
                  <a:schemeClr val="dk2"/>
                </a:solidFill>
                <a:latin typeface="Calibri"/>
                <a:ea typeface="Calibri"/>
                <a:cs typeface="Calibri"/>
                <a:sym typeface="Calibri"/>
              </a:rPr>
              <a:t>subtract the (Phc Add Time) from (First Notification Date), In Excel, in an empty column enter “=C2-B2” and press “Enter.”</a:t>
            </a:r>
            <a:endParaRPr>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2000" u="none" cap="none" strike="noStrike">
                <a:solidFill>
                  <a:schemeClr val="dk2"/>
                </a:solidFill>
                <a:latin typeface="Calibri"/>
                <a:ea typeface="Calibri"/>
                <a:cs typeface="Calibri"/>
                <a:sym typeface="Calibri"/>
              </a:rPr>
              <a:t>*Excel column and row letters and numbers may change based on the number of fields pulled from your WVEDSS export. </a:t>
            </a:r>
            <a:endParaRPr>
              <a:solidFill>
                <a:schemeClr val="dk2"/>
              </a:solidFill>
              <a:latin typeface="Calibri"/>
              <a:ea typeface="Calibri"/>
              <a:cs typeface="Calibri"/>
              <a:sym typeface="Calibri"/>
            </a:endParaRPr>
          </a:p>
        </p:txBody>
      </p:sp>
      <p:sp>
        <p:nvSpPr>
          <p:cNvPr id="332" name="Google Shape;332;p32"/>
          <p:cNvSpPr txBox="1"/>
          <p:nvPr/>
        </p:nvSpPr>
        <p:spPr>
          <a:xfrm>
            <a:off x="244650" y="316375"/>
            <a:ext cx="9585000" cy="1321800"/>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333" name="Google Shape;333;p32"/>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pic>
        <p:nvPicPr>
          <p:cNvPr id="334" name="Google Shape;334;p32"/>
          <p:cNvPicPr preferRelativeResize="0"/>
          <p:nvPr/>
        </p:nvPicPr>
        <p:blipFill>
          <a:blip r:embed="rId4">
            <a:alphaModFix/>
          </a:blip>
          <a:stretch>
            <a:fillRect/>
          </a:stretch>
        </p:blipFill>
        <p:spPr>
          <a:xfrm>
            <a:off x="359750" y="1930500"/>
            <a:ext cx="12728177" cy="5109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pSp>
        <p:nvGrpSpPr>
          <p:cNvPr id="340" name="Google Shape;340;p33"/>
          <p:cNvGrpSpPr/>
          <p:nvPr/>
        </p:nvGrpSpPr>
        <p:grpSpPr>
          <a:xfrm>
            <a:off x="244652" y="1731128"/>
            <a:ext cx="13223289" cy="8270066"/>
            <a:chOff x="0" y="-38100"/>
            <a:chExt cx="4642371" cy="2287372"/>
          </a:xfrm>
        </p:grpSpPr>
        <p:sp>
          <p:nvSpPr>
            <p:cNvPr id="341" name="Google Shape;341;p33"/>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33"/>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343" name="Google Shape;343;p33"/>
          <p:cNvGrpSpPr/>
          <p:nvPr/>
        </p:nvGrpSpPr>
        <p:grpSpPr>
          <a:xfrm>
            <a:off x="244652" y="316511"/>
            <a:ext cx="9585148" cy="1321789"/>
            <a:chOff x="0" y="-38100"/>
            <a:chExt cx="3633434" cy="281674"/>
          </a:xfrm>
        </p:grpSpPr>
        <p:sp>
          <p:nvSpPr>
            <p:cNvPr id="344" name="Google Shape;344;p33"/>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33"/>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46" name="Google Shape;346;p33"/>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33"/>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348" name="Google Shape;348;p33"/>
          <p:cNvSpPr txBox="1"/>
          <p:nvPr/>
        </p:nvSpPr>
        <p:spPr>
          <a:xfrm>
            <a:off x="244648" y="7207182"/>
            <a:ext cx="132234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2"/>
                </a:solidFill>
                <a:latin typeface="Calibri"/>
                <a:ea typeface="Calibri"/>
                <a:cs typeface="Calibri"/>
                <a:sym typeface="Calibri"/>
              </a:rPr>
              <a:t>To calculate the amount of time from Regional Epidemiologist Review to State Review /CDC notification</a:t>
            </a:r>
            <a:r>
              <a:rPr b="0" i="0" lang="en-US" sz="2800" u="none" cap="none" strike="noStrike">
                <a:solidFill>
                  <a:schemeClr val="dk2"/>
                </a:solidFill>
                <a:latin typeface="Calibri"/>
                <a:ea typeface="Calibri"/>
                <a:cs typeface="Calibri"/>
                <a:sym typeface="Calibri"/>
              </a:rPr>
              <a:t>, subtract the (First Notification Date) from (Last Notification Date), In Excel, in an empty column enter “=D2-C2” and press “Enter.”</a:t>
            </a:r>
            <a:endParaRPr>
              <a:solidFill>
                <a:schemeClr val="dk2"/>
              </a:solidFill>
            </a:endParaRPr>
          </a:p>
          <a:p>
            <a:pPr indent="0" lvl="0" marL="0" marR="0" rtl="0" algn="l">
              <a:lnSpc>
                <a:spcPct val="100000"/>
              </a:lnSpc>
              <a:spcBef>
                <a:spcPts val="0"/>
              </a:spcBef>
              <a:spcAft>
                <a:spcPts val="0"/>
              </a:spcAft>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dk2"/>
                </a:solidFill>
                <a:latin typeface="Calibri"/>
                <a:ea typeface="Calibri"/>
                <a:cs typeface="Calibri"/>
                <a:sym typeface="Calibri"/>
              </a:rPr>
              <a:t>*Excel column and row letters and numbers may change based on the number of fields pulled from your WVEDSS export</a:t>
            </a:r>
            <a:r>
              <a:rPr b="0" i="0" lang="en-US" sz="2000" u="none" cap="none" strike="noStrike">
                <a:solidFill>
                  <a:schemeClr val="dk2"/>
                </a:solidFill>
                <a:latin typeface="Libre Franklin"/>
                <a:ea typeface="Libre Franklin"/>
                <a:cs typeface="Libre Franklin"/>
                <a:sym typeface="Libre Franklin"/>
              </a:rPr>
              <a:t>. </a:t>
            </a:r>
            <a:endParaRPr>
              <a:solidFill>
                <a:schemeClr val="dk2"/>
              </a:solidFill>
            </a:endParaRPr>
          </a:p>
        </p:txBody>
      </p:sp>
      <p:pic>
        <p:nvPicPr>
          <p:cNvPr id="349" name="Google Shape;349;p33"/>
          <p:cNvPicPr preferRelativeResize="0"/>
          <p:nvPr/>
        </p:nvPicPr>
        <p:blipFill>
          <a:blip r:embed="rId4">
            <a:alphaModFix/>
          </a:blip>
          <a:stretch>
            <a:fillRect/>
          </a:stretch>
        </p:blipFill>
        <p:spPr>
          <a:xfrm>
            <a:off x="441363" y="1807950"/>
            <a:ext cx="12833275" cy="506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grpSp>
        <p:nvGrpSpPr>
          <p:cNvPr id="355" name="Google Shape;355;p34"/>
          <p:cNvGrpSpPr/>
          <p:nvPr/>
        </p:nvGrpSpPr>
        <p:grpSpPr>
          <a:xfrm>
            <a:off x="244652" y="1731128"/>
            <a:ext cx="13223289" cy="8270066"/>
            <a:chOff x="0" y="-38100"/>
            <a:chExt cx="4642371" cy="2287372"/>
          </a:xfrm>
        </p:grpSpPr>
        <p:sp>
          <p:nvSpPr>
            <p:cNvPr id="356" name="Google Shape;356;p34"/>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34"/>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358" name="Google Shape;358;p34"/>
          <p:cNvGrpSpPr/>
          <p:nvPr/>
        </p:nvGrpSpPr>
        <p:grpSpPr>
          <a:xfrm>
            <a:off x="244652" y="316511"/>
            <a:ext cx="9585148" cy="1321789"/>
            <a:chOff x="0" y="-38100"/>
            <a:chExt cx="3633434" cy="281674"/>
          </a:xfrm>
        </p:grpSpPr>
        <p:sp>
          <p:nvSpPr>
            <p:cNvPr id="359" name="Google Shape;359;p34"/>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0" name="Google Shape;360;p34"/>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61" name="Google Shape;361;p34"/>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34"/>
          <p:cNvSpPr txBox="1"/>
          <p:nvPr/>
        </p:nvSpPr>
        <p:spPr>
          <a:xfrm>
            <a:off x="359711" y="70035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363" name="Google Shape;363;p34"/>
          <p:cNvSpPr txBox="1"/>
          <p:nvPr/>
        </p:nvSpPr>
        <p:spPr>
          <a:xfrm>
            <a:off x="302206" y="7120897"/>
            <a:ext cx="131658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2"/>
                </a:solidFill>
                <a:latin typeface="Calibri"/>
                <a:ea typeface="Calibri"/>
                <a:cs typeface="Calibri"/>
                <a:sym typeface="Calibri"/>
              </a:rPr>
              <a:t>To calculate the total elapsed time of a case investigation from start to finish</a:t>
            </a:r>
            <a:r>
              <a:rPr b="0" i="0" lang="en-US" sz="2800" u="none" cap="none" strike="noStrike">
                <a:solidFill>
                  <a:schemeClr val="dk2"/>
                </a:solidFill>
                <a:latin typeface="Calibri"/>
                <a:ea typeface="Calibri"/>
                <a:cs typeface="Calibri"/>
                <a:sym typeface="Calibri"/>
              </a:rPr>
              <a:t>, subtract the (Last Notification Date) from (EARLIEST_LAB_ADD_DATE), In Excel, in an empty column enter “=D2-A2” and press “Enter.”</a:t>
            </a:r>
            <a:endParaRPr>
              <a:solidFill>
                <a:schemeClr val="dk2"/>
              </a:solidFill>
            </a:endParaRPr>
          </a:p>
          <a:p>
            <a:pPr indent="0" lvl="0" marL="0" marR="0" rtl="0" algn="l">
              <a:lnSpc>
                <a:spcPct val="100000"/>
              </a:lnSpc>
              <a:spcBef>
                <a:spcPts val="0"/>
              </a:spcBef>
              <a:spcAft>
                <a:spcPts val="0"/>
              </a:spcAft>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dk2"/>
                </a:solidFill>
                <a:latin typeface="Calibri"/>
                <a:ea typeface="Calibri"/>
                <a:cs typeface="Calibri"/>
                <a:sym typeface="Calibri"/>
              </a:rPr>
              <a:t>*Excel column and row letters and numbers may change based on the number of fields pulled from your WVEDSS export. </a:t>
            </a:r>
            <a:endParaRPr>
              <a:solidFill>
                <a:schemeClr val="dk2"/>
              </a:solidFill>
            </a:endParaRPr>
          </a:p>
        </p:txBody>
      </p:sp>
      <p:pic>
        <p:nvPicPr>
          <p:cNvPr id="364" name="Google Shape;364;p34"/>
          <p:cNvPicPr preferRelativeResize="0"/>
          <p:nvPr/>
        </p:nvPicPr>
        <p:blipFill>
          <a:blip r:embed="rId4">
            <a:alphaModFix/>
          </a:blip>
          <a:stretch>
            <a:fillRect/>
          </a:stretch>
        </p:blipFill>
        <p:spPr>
          <a:xfrm>
            <a:off x="448163" y="1852650"/>
            <a:ext cx="12816302" cy="4893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35"/>
          <p:cNvGrpSpPr/>
          <p:nvPr/>
        </p:nvGrpSpPr>
        <p:grpSpPr>
          <a:xfrm>
            <a:off x="244652" y="1731128"/>
            <a:ext cx="13223289" cy="8270066"/>
            <a:chOff x="0" y="-38100"/>
            <a:chExt cx="4642371" cy="2287372"/>
          </a:xfrm>
        </p:grpSpPr>
        <p:sp>
          <p:nvSpPr>
            <p:cNvPr id="371" name="Google Shape;371;p35"/>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35"/>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373" name="Google Shape;373;p35"/>
          <p:cNvGrpSpPr/>
          <p:nvPr/>
        </p:nvGrpSpPr>
        <p:grpSpPr>
          <a:xfrm>
            <a:off x="244652" y="316511"/>
            <a:ext cx="9585148" cy="1321789"/>
            <a:chOff x="0" y="-38100"/>
            <a:chExt cx="3633434" cy="281674"/>
          </a:xfrm>
        </p:grpSpPr>
        <p:sp>
          <p:nvSpPr>
            <p:cNvPr id="374" name="Google Shape;374;p35"/>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35"/>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76" name="Google Shape;376;p35"/>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7" name="Google Shape;377;p35"/>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Things to Remember</a:t>
            </a:r>
            <a:endParaRPr i="0" sz="1400" u="none" cap="none" strike="noStrike">
              <a:solidFill>
                <a:srgbClr val="000000"/>
              </a:solidFill>
              <a:latin typeface="Calibri"/>
              <a:ea typeface="Calibri"/>
              <a:cs typeface="Calibri"/>
              <a:sym typeface="Calibri"/>
            </a:endParaRPr>
          </a:p>
        </p:txBody>
      </p:sp>
      <p:sp>
        <p:nvSpPr>
          <p:cNvPr id="378" name="Google Shape;378;p35"/>
          <p:cNvSpPr txBox="1"/>
          <p:nvPr/>
        </p:nvSpPr>
        <p:spPr>
          <a:xfrm>
            <a:off x="244649" y="2000231"/>
            <a:ext cx="12541500" cy="8281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2"/>
              </a:buClr>
              <a:buSzPts val="2800"/>
              <a:buFont typeface="Arial"/>
              <a:buChar char="•"/>
            </a:pPr>
            <a:r>
              <a:rPr b="0" i="0" lang="en-US" sz="2800" u="none" cap="none" strike="noStrike">
                <a:solidFill>
                  <a:schemeClr val="dk2"/>
                </a:solidFill>
                <a:latin typeface="Calibri"/>
                <a:ea typeface="Calibri"/>
                <a:cs typeface="Calibri"/>
                <a:sym typeface="Calibri"/>
              </a:rPr>
              <a:t>Blank fields may be contributed to an open case investigation that is still in progress, this analysis is most useful on completed investigations. </a:t>
            </a:r>
            <a:endParaRPr b="0" i="0" sz="28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2800"/>
              <a:buFont typeface="Arial"/>
              <a:buChar char="•"/>
            </a:pPr>
            <a:r>
              <a:rPr b="0" i="0" lang="en-US" sz="2800" u="none" cap="none" strike="noStrike">
                <a:solidFill>
                  <a:schemeClr val="dk2"/>
                </a:solidFill>
                <a:latin typeface="Calibri"/>
                <a:ea typeface="Calibri"/>
                <a:cs typeface="Calibri"/>
                <a:sym typeface="Calibri"/>
              </a:rPr>
              <a:t>During your analysis you may encounter negative days calculated. This can be attributed to a case investigation created before the receipt of a lab report. </a:t>
            </a:r>
            <a:r>
              <a:rPr lang="en-US" sz="2800">
                <a:solidFill>
                  <a:schemeClr val="dk2"/>
                </a:solidFill>
                <a:latin typeface="Calibri"/>
                <a:ea typeface="Calibri"/>
                <a:cs typeface="Calibri"/>
                <a:sym typeface="Calibri"/>
              </a:rPr>
              <a:t>E</a:t>
            </a:r>
            <a:r>
              <a:rPr b="0" i="0" lang="en-US" sz="2800" u="none" cap="none" strike="noStrike">
                <a:solidFill>
                  <a:schemeClr val="dk2"/>
                </a:solidFill>
                <a:latin typeface="Calibri"/>
                <a:ea typeface="Calibri"/>
                <a:cs typeface="Calibri"/>
                <a:sym typeface="Calibri"/>
              </a:rPr>
              <a:t>xample – A provider calls in a suspect case to the Local Health Department while awaiting testing confirmation.</a:t>
            </a:r>
            <a:endParaRPr b="0" i="0" sz="28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2800"/>
              <a:buFont typeface="Arial"/>
              <a:buChar char="•"/>
            </a:pPr>
            <a:r>
              <a:rPr b="0" i="0" lang="en-US" sz="2800" u="none" cap="none" strike="noStrike">
                <a:solidFill>
                  <a:schemeClr val="dk2"/>
                </a:solidFill>
                <a:latin typeface="Calibri"/>
                <a:ea typeface="Calibri"/>
                <a:cs typeface="Calibri"/>
                <a:sym typeface="Calibri"/>
              </a:rPr>
              <a:t>Not all fields may be available for analysis, for example when a Regional Epidemiologist position is vacant, notifications bypass the Regional level and go straight to the State Department of Health.</a:t>
            </a:r>
            <a:endParaRPr b="0" i="0" sz="28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2800"/>
              <a:buFont typeface="Arial"/>
              <a:buChar char="•"/>
            </a:pPr>
            <a:r>
              <a:rPr b="0" i="0" lang="en-US" sz="2800" u="none" cap="none" strike="noStrike">
                <a:solidFill>
                  <a:schemeClr val="dk2"/>
                </a:solidFill>
                <a:latin typeface="Calibri"/>
                <a:ea typeface="Calibri"/>
                <a:cs typeface="Calibri"/>
                <a:sym typeface="Calibri"/>
              </a:rPr>
              <a:t>This analysis can provide a basis to understanding the range of timeliness during the case investigation process but is not comprehensive.</a:t>
            </a:r>
            <a:endParaRPr b="0" i="0" sz="28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2800"/>
              <a:buFont typeface="Arial"/>
              <a:buChar char="•"/>
            </a:pPr>
            <a:r>
              <a:rPr b="0" i="0" lang="en-US" sz="2800" u="none" cap="none" strike="noStrike">
                <a:solidFill>
                  <a:schemeClr val="dk2"/>
                </a:solidFill>
                <a:latin typeface="Calibri"/>
                <a:ea typeface="Calibri"/>
                <a:cs typeface="Calibri"/>
                <a:sym typeface="Calibri"/>
              </a:rPr>
              <a:t>If you need any assistance duplicating this analysis please contact  oepsdatasystems@wv.gov</a:t>
            </a:r>
            <a:endParaRPr>
              <a:solidFill>
                <a:schemeClr val="dk2"/>
              </a:solidFill>
            </a:endParaRPr>
          </a:p>
          <a:p>
            <a:pPr indent="-27940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6"/>
          <p:cNvGrpSpPr/>
          <p:nvPr/>
        </p:nvGrpSpPr>
        <p:grpSpPr>
          <a:xfrm>
            <a:off x="244653" y="1724261"/>
            <a:ext cx="13223289" cy="8270066"/>
            <a:chOff x="0" y="-38100"/>
            <a:chExt cx="4642371" cy="2287372"/>
          </a:xfrm>
        </p:grpSpPr>
        <p:sp>
          <p:nvSpPr>
            <p:cNvPr id="96" name="Google Shape;96;p6"/>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6"/>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98" name="Google Shape;98;p6"/>
          <p:cNvGrpSpPr/>
          <p:nvPr/>
        </p:nvGrpSpPr>
        <p:grpSpPr>
          <a:xfrm>
            <a:off x="244652" y="316511"/>
            <a:ext cx="9585148" cy="1321789"/>
            <a:chOff x="0" y="-38100"/>
            <a:chExt cx="3633434" cy="281674"/>
          </a:xfrm>
        </p:grpSpPr>
        <p:sp>
          <p:nvSpPr>
            <p:cNvPr id="99" name="Google Shape;99;p6"/>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6"/>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01" name="Google Shape;101;p6"/>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6"/>
          <p:cNvSpPr txBox="1"/>
          <p:nvPr/>
        </p:nvSpPr>
        <p:spPr>
          <a:xfrm>
            <a:off x="532167" y="700406"/>
            <a:ext cx="935493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Arial"/>
                <a:ea typeface="Arial"/>
                <a:cs typeface="Arial"/>
                <a:sym typeface="Arial"/>
              </a:rPr>
              <a:t>Evaluating </a:t>
            </a:r>
            <a:r>
              <a:rPr b="1" i="0" lang="en-US" sz="3600" u="none" cap="none" strike="noStrike">
                <a:solidFill>
                  <a:srgbClr val="FFFFFF"/>
                </a:solidFill>
                <a:latin typeface="Calibri"/>
                <a:ea typeface="Calibri"/>
                <a:cs typeface="Calibri"/>
                <a:sym typeface="Calibri"/>
              </a:rPr>
              <a:t>Timeliness</a:t>
            </a:r>
            <a:r>
              <a:rPr b="1" i="0" lang="en-US" sz="36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6"/>
          <p:cNvSpPr txBox="1"/>
          <p:nvPr/>
        </p:nvSpPr>
        <p:spPr>
          <a:xfrm>
            <a:off x="244650" y="1947975"/>
            <a:ext cx="12801600" cy="44022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Background</a:t>
            </a:r>
            <a:endParaRPr i="0" sz="2800" u="none" cap="none" strike="noStrike">
              <a:solidFill>
                <a:srgbClr val="01588D"/>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Importance of timeliness in disease surveillance</a:t>
            </a:r>
            <a:endParaRPr i="0" sz="2800" u="none" cap="none" strike="noStrike">
              <a:solidFill>
                <a:srgbClr val="01588D"/>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Timeliness fields</a:t>
            </a:r>
            <a:endParaRPr i="0" sz="2800" u="none" cap="none" strike="noStrike">
              <a:solidFill>
                <a:srgbClr val="01588D"/>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Data dictionary</a:t>
            </a:r>
            <a:endParaRPr i="0" sz="2800" u="none" cap="none" strike="noStrike">
              <a:solidFill>
                <a:srgbClr val="01588D"/>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Pulling West Virginia Electronic D</a:t>
            </a:r>
            <a:r>
              <a:rPr lang="en-US" sz="2800">
                <a:solidFill>
                  <a:srgbClr val="01588D"/>
                </a:solidFill>
                <a:latin typeface="Calibri"/>
                <a:ea typeface="Calibri"/>
                <a:cs typeface="Calibri"/>
                <a:sym typeface="Calibri"/>
              </a:rPr>
              <a:t>isease Surveillance System (</a:t>
            </a:r>
            <a:r>
              <a:rPr i="0" lang="en-US" sz="2800" u="none" cap="none" strike="noStrike">
                <a:solidFill>
                  <a:srgbClr val="01588D"/>
                </a:solidFill>
                <a:latin typeface="Calibri"/>
                <a:ea typeface="Calibri"/>
                <a:cs typeface="Calibri"/>
                <a:sym typeface="Calibri"/>
              </a:rPr>
              <a:t>WVEDSS) data for timeliness</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20"/>
          <p:cNvGrpSpPr/>
          <p:nvPr/>
        </p:nvGrpSpPr>
        <p:grpSpPr>
          <a:xfrm>
            <a:off x="244653" y="1724261"/>
            <a:ext cx="13223289" cy="8270066"/>
            <a:chOff x="0" y="-38100"/>
            <a:chExt cx="4642371" cy="2287372"/>
          </a:xfrm>
        </p:grpSpPr>
        <p:sp>
          <p:nvSpPr>
            <p:cNvPr id="110" name="Google Shape;110;p20"/>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20"/>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112" name="Google Shape;112;p20"/>
          <p:cNvGrpSpPr/>
          <p:nvPr/>
        </p:nvGrpSpPr>
        <p:grpSpPr>
          <a:xfrm>
            <a:off x="244652" y="316511"/>
            <a:ext cx="9585148" cy="1321789"/>
            <a:chOff x="0" y="-38100"/>
            <a:chExt cx="3633434" cy="281674"/>
          </a:xfrm>
        </p:grpSpPr>
        <p:sp>
          <p:nvSpPr>
            <p:cNvPr id="113" name="Google Shape;113;p20"/>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20"/>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15" name="Google Shape;115;p20"/>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20"/>
          <p:cNvSpPr txBox="1"/>
          <p:nvPr/>
        </p:nvSpPr>
        <p:spPr>
          <a:xfrm>
            <a:off x="359687" y="700402"/>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Background</a:t>
            </a:r>
            <a:r>
              <a:rPr b="1" i="0" lang="en-US" sz="3200" u="none" cap="none" strike="noStrike">
                <a:solidFill>
                  <a:srgbClr val="FFFFFF"/>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117" name="Google Shape;117;p20"/>
          <p:cNvSpPr txBox="1"/>
          <p:nvPr/>
        </p:nvSpPr>
        <p:spPr>
          <a:xfrm>
            <a:off x="244650" y="1701637"/>
            <a:ext cx="13012500" cy="87120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Timely notification and response to infectious diseases is critical for prompt response by public health.</a:t>
            </a:r>
            <a:endParaRPr sz="1800">
              <a:latin typeface="Calibri"/>
              <a:ea typeface="Calibri"/>
              <a:cs typeface="Calibri"/>
              <a:sym typeface="Calibri"/>
            </a:endParaRPr>
          </a:p>
          <a:p>
            <a:pPr indent="0" lvl="0" marL="457200" marR="0" rtl="0" algn="l">
              <a:lnSpc>
                <a:spcPct val="100000"/>
              </a:lnSpc>
              <a:spcBef>
                <a:spcPts val="0"/>
              </a:spcBef>
              <a:spcAft>
                <a:spcPts val="0"/>
              </a:spcAft>
              <a:buNone/>
            </a:pPr>
            <a:r>
              <a:t/>
            </a:r>
            <a:endParaRPr i="0" sz="2800" u="none" cap="none" strike="noStrike">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A case investigation created in WVEDSS serves as notification to the </a:t>
            </a:r>
            <a:r>
              <a:rPr lang="en-US" sz="2800">
                <a:solidFill>
                  <a:srgbClr val="01588D"/>
                </a:solidFill>
                <a:latin typeface="Calibri"/>
                <a:ea typeface="Calibri"/>
                <a:cs typeface="Calibri"/>
                <a:sym typeface="Calibri"/>
              </a:rPr>
              <a:t>local health department (L</a:t>
            </a:r>
            <a:r>
              <a:rPr i="0" lang="en-US" sz="2800" u="none" cap="none" strike="noStrike">
                <a:solidFill>
                  <a:srgbClr val="01588D"/>
                </a:solidFill>
                <a:latin typeface="Calibri"/>
                <a:ea typeface="Calibri"/>
                <a:cs typeface="Calibri"/>
                <a:sym typeface="Calibri"/>
              </a:rPr>
              <a:t>HD) of the case as it will not appear in their “Open Cases Queue”</a:t>
            </a:r>
            <a:endParaRPr i="0" sz="2800" u="none" cap="none" strike="noStrike">
              <a:solidFill>
                <a:srgbClr val="01588D"/>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The recommended </a:t>
            </a:r>
            <a:r>
              <a:rPr lang="en-US" sz="2800">
                <a:solidFill>
                  <a:srgbClr val="01588D"/>
                </a:solidFill>
                <a:latin typeface="Calibri"/>
                <a:ea typeface="Calibri"/>
                <a:cs typeface="Calibri"/>
                <a:sym typeface="Calibri"/>
              </a:rPr>
              <a:t>time frame</a:t>
            </a:r>
            <a:r>
              <a:rPr i="0" lang="en-US" sz="2800" u="none" cap="none" strike="noStrike">
                <a:solidFill>
                  <a:srgbClr val="01588D"/>
                </a:solidFill>
                <a:latin typeface="Calibri"/>
                <a:ea typeface="Calibri"/>
                <a:cs typeface="Calibri"/>
                <a:sym typeface="Calibri"/>
              </a:rPr>
              <a:t> of reporting from WVEDSS to </a:t>
            </a:r>
            <a:r>
              <a:rPr lang="en-US" sz="2800">
                <a:solidFill>
                  <a:srgbClr val="01588D"/>
                </a:solidFill>
                <a:latin typeface="Calibri"/>
                <a:ea typeface="Calibri"/>
                <a:cs typeface="Calibri"/>
                <a:sym typeface="Calibri"/>
              </a:rPr>
              <a:t>CDC</a:t>
            </a:r>
            <a:r>
              <a:rPr i="0" lang="en-US" sz="2800" u="none" cap="none" strike="noStrike">
                <a:solidFill>
                  <a:srgbClr val="01588D"/>
                </a:solidFill>
                <a:latin typeface="Calibri"/>
                <a:ea typeface="Calibri"/>
                <a:cs typeface="Calibri"/>
                <a:sym typeface="Calibri"/>
              </a:rPr>
              <a:t> Nationally </a:t>
            </a:r>
            <a:r>
              <a:rPr lang="en-US" sz="2800">
                <a:solidFill>
                  <a:srgbClr val="01588D"/>
                </a:solidFill>
                <a:latin typeface="Calibri"/>
                <a:ea typeface="Calibri"/>
                <a:cs typeface="Calibri"/>
                <a:sym typeface="Calibri"/>
              </a:rPr>
              <a:t>Notifiable Diseases Surveillance System (NNDSS) </a:t>
            </a:r>
            <a:r>
              <a:rPr i="0" lang="en-US" sz="2800" u="none" cap="none" strike="noStrike">
                <a:solidFill>
                  <a:srgbClr val="01588D"/>
                </a:solidFill>
                <a:latin typeface="Calibri"/>
                <a:ea typeface="Calibri"/>
                <a:cs typeface="Calibri"/>
                <a:sym typeface="Calibri"/>
              </a:rPr>
              <a:t>is 30 days. </a:t>
            </a:r>
            <a:endParaRPr sz="1800">
              <a:latin typeface="Calibri"/>
              <a:ea typeface="Calibri"/>
              <a:cs typeface="Calibri"/>
              <a:sym typeface="Calibri"/>
            </a:endParaRPr>
          </a:p>
          <a:p>
            <a:pPr indent="0" lvl="0" marL="457200" marR="0" rtl="0" algn="l">
              <a:lnSpc>
                <a:spcPct val="100000"/>
              </a:lnSpc>
              <a:spcBef>
                <a:spcPts val="0"/>
              </a:spcBef>
              <a:spcAft>
                <a:spcPts val="0"/>
              </a:spcAft>
              <a:buNone/>
            </a:pPr>
            <a:r>
              <a:t/>
            </a:r>
            <a:endParaRPr i="0" sz="3200" u="none" cap="none" strike="noStrike">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Char char="●"/>
            </a:pPr>
            <a:r>
              <a:rPr i="0" lang="en-US" sz="2800" u="none" cap="none" strike="noStrike">
                <a:solidFill>
                  <a:srgbClr val="01588D"/>
                </a:solidFill>
                <a:latin typeface="Calibri"/>
                <a:ea typeface="Calibri"/>
                <a:cs typeface="Calibri"/>
                <a:sym typeface="Calibri"/>
              </a:rPr>
              <a:t>LHDs should prioritize investigating patients within timelines that correspond with preventing further disease transmission and/or allow post exposure prophylaxis when indicated. Cases awaiting additional information such as confirmatory testing or atypical cases requiring complex public health guidance may need to remain open in WVEDSS.</a:t>
            </a:r>
            <a:endParaRPr sz="1800">
              <a:latin typeface="Calibri"/>
              <a:ea typeface="Calibri"/>
              <a:cs typeface="Calibri"/>
              <a:sym typeface="Calibri"/>
            </a:endParaRPr>
          </a:p>
          <a:p>
            <a:pPr indent="0" lvl="0" marL="457200" marR="0" rtl="0" algn="l">
              <a:lnSpc>
                <a:spcPct val="100000"/>
              </a:lnSpc>
              <a:spcBef>
                <a:spcPts val="0"/>
              </a:spcBef>
              <a:spcAft>
                <a:spcPts val="0"/>
              </a:spcAft>
              <a:buNone/>
            </a:pPr>
            <a:r>
              <a:t/>
            </a:r>
            <a:endParaRPr i="0" sz="2800" u="none" cap="none" strike="noStrike">
              <a:solidFill>
                <a:srgbClr val="01588D"/>
              </a:solidFill>
              <a:latin typeface="Calibri"/>
              <a:ea typeface="Calibri"/>
              <a:cs typeface="Calibri"/>
              <a:sym typeface="Calibri"/>
            </a:endParaRPr>
          </a:p>
          <a:p>
            <a:pPr indent="-406400" lvl="0" marL="457200" marR="0" rtl="0" algn="l">
              <a:lnSpc>
                <a:spcPct val="100000"/>
              </a:lnSpc>
              <a:spcBef>
                <a:spcPts val="0"/>
              </a:spcBef>
              <a:spcAft>
                <a:spcPts val="0"/>
              </a:spcAft>
              <a:buClr>
                <a:srgbClr val="01588D"/>
              </a:buClr>
              <a:buSzPts val="2800"/>
              <a:buFont typeface="Calibri"/>
              <a:buChar char="●"/>
            </a:pPr>
            <a:r>
              <a:rPr i="0" lang="en-US" sz="2800" u="none" cap="none" strike="noStrike">
                <a:solidFill>
                  <a:srgbClr val="01588D"/>
                </a:solidFill>
                <a:latin typeface="Calibri"/>
                <a:ea typeface="Calibri"/>
                <a:cs typeface="Calibri"/>
                <a:sym typeface="Calibri"/>
              </a:rPr>
              <a:t>For reportable conditions, it is best practice that the LHD complete and submit case investigations to the Regional Epidemiologist for review within two weeks of receipt and no later than thirty days after initial notification. Case investigations older than thirty days may be administratively closed.</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1588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21"/>
          <p:cNvGrpSpPr/>
          <p:nvPr/>
        </p:nvGrpSpPr>
        <p:grpSpPr>
          <a:xfrm>
            <a:off x="244653" y="1724261"/>
            <a:ext cx="13223289" cy="8270066"/>
            <a:chOff x="0" y="-38100"/>
            <a:chExt cx="4642371" cy="2287372"/>
          </a:xfrm>
        </p:grpSpPr>
        <p:sp>
          <p:nvSpPr>
            <p:cNvPr id="124" name="Google Shape;124;p21"/>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25" name="Google Shape;125;p21"/>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grpSp>
        <p:nvGrpSpPr>
          <p:cNvPr id="126" name="Google Shape;126;p21"/>
          <p:cNvGrpSpPr/>
          <p:nvPr/>
        </p:nvGrpSpPr>
        <p:grpSpPr>
          <a:xfrm>
            <a:off x="244652" y="316511"/>
            <a:ext cx="9585148" cy="1321789"/>
            <a:chOff x="0" y="-38100"/>
            <a:chExt cx="3633434" cy="281674"/>
          </a:xfrm>
        </p:grpSpPr>
        <p:sp>
          <p:nvSpPr>
            <p:cNvPr id="127" name="Google Shape;127;p21"/>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28" name="Google Shape;128;p21"/>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sp>
        <p:nvSpPr>
          <p:cNvPr id="129" name="Google Shape;129;p21"/>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0" name="Google Shape;130;p21"/>
          <p:cNvSpPr txBox="1"/>
          <p:nvPr/>
        </p:nvSpPr>
        <p:spPr>
          <a:xfrm>
            <a:off x="244649" y="700354"/>
            <a:ext cx="958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600" u="none" cap="none" strike="noStrike">
                <a:solidFill>
                  <a:srgbClr val="FFFFFF"/>
                </a:solidFill>
                <a:latin typeface="Calibri"/>
                <a:ea typeface="Calibri"/>
                <a:cs typeface="Calibri"/>
                <a:sym typeface="Calibri"/>
              </a:rPr>
              <a:t>Importance of Timeliness in Disease Surveillance</a:t>
            </a:r>
            <a:endParaRPr sz="1800">
              <a:latin typeface="Calibri"/>
              <a:ea typeface="Calibri"/>
              <a:cs typeface="Calibri"/>
              <a:sym typeface="Calibri"/>
            </a:endParaRPr>
          </a:p>
        </p:txBody>
      </p:sp>
      <p:grpSp>
        <p:nvGrpSpPr>
          <p:cNvPr id="131" name="Google Shape;131;p21"/>
          <p:cNvGrpSpPr/>
          <p:nvPr/>
        </p:nvGrpSpPr>
        <p:grpSpPr>
          <a:xfrm>
            <a:off x="535620" y="2117822"/>
            <a:ext cx="12219659" cy="2126075"/>
            <a:chOff x="290970" y="640293"/>
            <a:chExt cx="12219659" cy="2126075"/>
          </a:xfrm>
        </p:grpSpPr>
        <p:sp>
          <p:nvSpPr>
            <p:cNvPr id="132" name="Google Shape;132;p21"/>
            <p:cNvSpPr/>
            <p:nvPr/>
          </p:nvSpPr>
          <p:spPr>
            <a:xfrm>
              <a:off x="880515" y="678399"/>
              <a:ext cx="964710" cy="964710"/>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p:nvPr/>
          </p:nvSpPr>
          <p:spPr>
            <a:xfrm>
              <a:off x="290970" y="1956368"/>
              <a:ext cx="2143800" cy="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nvSpPr>
          <p:spPr>
            <a:xfrm>
              <a:off x="290970" y="1956368"/>
              <a:ext cx="2143800" cy="81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Receipt of Positive Lab of a </a:t>
              </a:r>
              <a:r>
                <a:rPr b="1" i="0" lang="en-US" sz="1800" u="none" cap="none" strike="noStrike">
                  <a:solidFill>
                    <a:srgbClr val="000000"/>
                  </a:solidFill>
                  <a:latin typeface="Calibri"/>
                  <a:ea typeface="Calibri"/>
                  <a:cs typeface="Calibri"/>
                  <a:sym typeface="Calibri"/>
                </a:rPr>
                <a:t>Reportable</a:t>
              </a:r>
              <a:r>
                <a:rPr b="1" i="0" lang="en-US" sz="1800" u="none" cap="none" strike="noStrike">
                  <a:solidFill>
                    <a:srgbClr val="000000"/>
                  </a:solidFill>
                  <a:latin typeface="Arial"/>
                  <a:ea typeface="Arial"/>
                  <a:cs typeface="Arial"/>
                  <a:sym typeface="Arial"/>
                </a:rPr>
                <a:t> Disease</a:t>
              </a:r>
              <a:endParaRPr b="0" i="0" sz="1800" u="none" cap="none" strike="noStrike">
                <a:solidFill>
                  <a:srgbClr val="000000"/>
                </a:solidFill>
                <a:latin typeface="Arial"/>
                <a:ea typeface="Arial"/>
                <a:cs typeface="Arial"/>
                <a:sym typeface="Arial"/>
              </a:endParaRPr>
            </a:p>
          </p:txBody>
        </p:sp>
        <p:sp>
          <p:nvSpPr>
            <p:cNvPr id="135" name="Google Shape;135;p21"/>
            <p:cNvSpPr/>
            <p:nvPr/>
          </p:nvSpPr>
          <p:spPr>
            <a:xfrm>
              <a:off x="5978603" y="640293"/>
              <a:ext cx="964710" cy="964710"/>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p:nvPr/>
          </p:nvSpPr>
          <p:spPr>
            <a:xfrm>
              <a:off x="2809935" y="1956368"/>
              <a:ext cx="2143800" cy="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txBox="1"/>
            <p:nvPr/>
          </p:nvSpPr>
          <p:spPr>
            <a:xfrm>
              <a:off x="2809935" y="1956368"/>
              <a:ext cx="2143800" cy="81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Local Health </a:t>
              </a:r>
              <a:r>
                <a:rPr b="1" i="0" lang="en-US" sz="1800" u="none" cap="none" strike="noStrike">
                  <a:solidFill>
                    <a:srgbClr val="000000"/>
                  </a:solidFill>
                  <a:latin typeface="Calibri"/>
                  <a:ea typeface="Calibri"/>
                  <a:cs typeface="Calibri"/>
                  <a:sym typeface="Calibri"/>
                </a:rPr>
                <a:t>Department</a:t>
              </a:r>
              <a:r>
                <a:rPr b="1" i="0" lang="en-US" sz="1800" u="none" cap="none" strike="noStrike">
                  <a:solidFill>
                    <a:srgbClr val="000000"/>
                  </a:solidFill>
                  <a:latin typeface="Arial"/>
                  <a:ea typeface="Arial"/>
                  <a:cs typeface="Arial"/>
                  <a:sym typeface="Arial"/>
                </a:rPr>
                <a:t> Case Investigation</a:t>
              </a:r>
              <a:endParaRPr b="0" i="0" sz="1800" u="none" cap="none" strike="noStrike">
                <a:solidFill>
                  <a:srgbClr val="000000"/>
                </a:solidFill>
                <a:latin typeface="Arial"/>
                <a:ea typeface="Arial"/>
                <a:cs typeface="Arial"/>
                <a:sym typeface="Arial"/>
              </a:endParaRPr>
            </a:p>
          </p:txBody>
        </p:sp>
        <p:sp>
          <p:nvSpPr>
            <p:cNvPr id="138" name="Google Shape;138;p21"/>
            <p:cNvSpPr/>
            <p:nvPr/>
          </p:nvSpPr>
          <p:spPr>
            <a:xfrm>
              <a:off x="8394942" y="716496"/>
              <a:ext cx="964710" cy="964710"/>
            </a:xfrm>
            <a:prstGeom prst="rect">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5328900" y="1956368"/>
              <a:ext cx="2143800" cy="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txBox="1"/>
            <p:nvPr/>
          </p:nvSpPr>
          <p:spPr>
            <a:xfrm>
              <a:off x="5328900" y="1956368"/>
              <a:ext cx="2143800" cy="81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Regional </a:t>
              </a:r>
              <a:r>
                <a:rPr b="1" i="0" lang="en-US" sz="1800" u="none" cap="none" strike="noStrike">
                  <a:solidFill>
                    <a:srgbClr val="000000"/>
                  </a:solidFill>
                  <a:latin typeface="Calibri"/>
                  <a:ea typeface="Calibri"/>
                  <a:cs typeface="Calibri"/>
                  <a:sym typeface="Calibri"/>
                </a:rPr>
                <a:t>Epidemiologist</a:t>
              </a:r>
              <a:r>
                <a:rPr b="1" i="0" lang="en-US" sz="1800" u="none" cap="none" strike="noStrike">
                  <a:solidFill>
                    <a:srgbClr val="000000"/>
                  </a:solidFill>
                  <a:latin typeface="Arial"/>
                  <a:ea typeface="Arial"/>
                  <a:cs typeface="Arial"/>
                  <a:sym typeface="Arial"/>
                </a:rPr>
                <a:t> Case Review</a:t>
              </a:r>
              <a:endParaRPr/>
            </a:p>
          </p:txBody>
        </p:sp>
        <p:sp>
          <p:nvSpPr>
            <p:cNvPr id="141" name="Google Shape;141;p21"/>
            <p:cNvSpPr/>
            <p:nvPr/>
          </p:nvSpPr>
          <p:spPr>
            <a:xfrm>
              <a:off x="3312957" y="640303"/>
              <a:ext cx="964710" cy="964710"/>
            </a:xfrm>
            <a:prstGeom prst="rect">
              <a:avLst/>
            </a:prstGeom>
            <a:blipFill rotWithShape="1">
              <a:blip r:embed="rId7">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7847865" y="1956368"/>
              <a:ext cx="2143800" cy="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txBox="1"/>
            <p:nvPr/>
          </p:nvSpPr>
          <p:spPr>
            <a:xfrm>
              <a:off x="7847865" y="1956368"/>
              <a:ext cx="2143800" cy="81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State Health Department Case </a:t>
              </a:r>
              <a:r>
                <a:rPr b="1" i="0" lang="en-US" sz="1800" u="none" cap="none" strike="noStrike">
                  <a:solidFill>
                    <a:srgbClr val="000000"/>
                  </a:solidFill>
                  <a:latin typeface="Calibri"/>
                  <a:ea typeface="Calibri"/>
                  <a:cs typeface="Calibri"/>
                  <a:sym typeface="Calibri"/>
                </a:rPr>
                <a:t>Review</a:t>
              </a:r>
              <a:endParaRPr b="0" i="0" sz="1800" u="none" cap="none" strike="noStrike">
                <a:solidFill>
                  <a:srgbClr val="000000"/>
                </a:solidFill>
                <a:latin typeface="Calibri"/>
                <a:ea typeface="Calibri"/>
                <a:cs typeface="Calibri"/>
                <a:sym typeface="Calibri"/>
              </a:endParaRPr>
            </a:p>
          </p:txBody>
        </p:sp>
        <p:sp>
          <p:nvSpPr>
            <p:cNvPr id="144" name="Google Shape;144;p21"/>
            <p:cNvSpPr/>
            <p:nvPr/>
          </p:nvSpPr>
          <p:spPr>
            <a:xfrm>
              <a:off x="10956375" y="678399"/>
              <a:ext cx="964710" cy="964710"/>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10366829" y="1956368"/>
              <a:ext cx="2143800" cy="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txBox="1"/>
            <p:nvPr/>
          </p:nvSpPr>
          <p:spPr>
            <a:xfrm>
              <a:off x="10366829" y="1956368"/>
              <a:ext cx="2143800" cy="81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Submission of Case Data to the CDC</a:t>
              </a:r>
              <a:endParaRPr b="0" i="0" sz="1800" u="none" cap="none" strike="noStrike">
                <a:solidFill>
                  <a:srgbClr val="000000"/>
                </a:solidFill>
                <a:latin typeface="Arial"/>
                <a:ea typeface="Arial"/>
                <a:cs typeface="Arial"/>
                <a:sym typeface="Arial"/>
              </a:endParaRPr>
            </a:p>
          </p:txBody>
        </p:sp>
      </p:grpSp>
      <p:sp>
        <p:nvSpPr>
          <p:cNvPr id="147" name="Google Shape;147;p21"/>
          <p:cNvSpPr txBox="1"/>
          <p:nvPr/>
        </p:nvSpPr>
        <p:spPr>
          <a:xfrm>
            <a:off x="6072536" y="4427661"/>
            <a:ext cx="1097022" cy="40011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1 week</a:t>
            </a:r>
            <a:endParaRPr/>
          </a:p>
        </p:txBody>
      </p:sp>
      <p:sp>
        <p:nvSpPr>
          <p:cNvPr id="148" name="Google Shape;148;p21"/>
          <p:cNvSpPr txBox="1"/>
          <p:nvPr/>
        </p:nvSpPr>
        <p:spPr>
          <a:xfrm>
            <a:off x="8732777" y="4427661"/>
            <a:ext cx="1097023" cy="40011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1 week</a:t>
            </a:r>
            <a:endParaRPr/>
          </a:p>
        </p:txBody>
      </p:sp>
      <p:sp>
        <p:nvSpPr>
          <p:cNvPr id="149" name="Google Shape;149;p21"/>
          <p:cNvSpPr txBox="1"/>
          <p:nvPr/>
        </p:nvSpPr>
        <p:spPr>
          <a:xfrm>
            <a:off x="1116093" y="4427661"/>
            <a:ext cx="1001529" cy="40011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&gt;1 day</a:t>
            </a:r>
            <a:endParaRPr/>
          </a:p>
        </p:txBody>
      </p:sp>
      <p:sp>
        <p:nvSpPr>
          <p:cNvPr id="150" name="Google Shape;150;p21"/>
          <p:cNvSpPr txBox="1"/>
          <p:nvPr/>
        </p:nvSpPr>
        <p:spPr>
          <a:xfrm>
            <a:off x="3486413" y="4427661"/>
            <a:ext cx="1241734" cy="40011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2 weeks</a:t>
            </a:r>
            <a:endParaRPr/>
          </a:p>
        </p:txBody>
      </p:sp>
      <p:sp>
        <p:nvSpPr>
          <p:cNvPr id="151" name="Google Shape;151;p21"/>
          <p:cNvSpPr/>
          <p:nvPr/>
        </p:nvSpPr>
        <p:spPr>
          <a:xfrm>
            <a:off x="2612858" y="2475468"/>
            <a:ext cx="590550" cy="32385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 name="Google Shape;152;p21"/>
          <p:cNvSpPr/>
          <p:nvPr/>
        </p:nvSpPr>
        <p:spPr>
          <a:xfrm>
            <a:off x="5037226" y="2458604"/>
            <a:ext cx="590550" cy="32385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3" name="Google Shape;153;p21"/>
          <p:cNvSpPr/>
          <p:nvPr/>
        </p:nvSpPr>
        <p:spPr>
          <a:xfrm>
            <a:off x="7534279" y="2475468"/>
            <a:ext cx="590550" cy="32385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 name="Google Shape;154;p21"/>
          <p:cNvSpPr/>
          <p:nvPr/>
        </p:nvSpPr>
        <p:spPr>
          <a:xfrm>
            <a:off x="9994989" y="2475468"/>
            <a:ext cx="590550" cy="32385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5" name="Google Shape;155;p21"/>
          <p:cNvSpPr txBox="1"/>
          <p:nvPr/>
        </p:nvSpPr>
        <p:spPr>
          <a:xfrm>
            <a:off x="301949" y="5364703"/>
            <a:ext cx="13166100" cy="480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2"/>
                </a:solidFill>
                <a:latin typeface="Calibri"/>
                <a:ea typeface="Calibri"/>
                <a:cs typeface="Calibri"/>
                <a:sym typeface="Calibri"/>
              </a:rPr>
              <a:t>Why is timeliness </a:t>
            </a:r>
            <a:r>
              <a:rPr b="1" lang="en-US" sz="2800" u="sng">
                <a:solidFill>
                  <a:schemeClr val="dk2"/>
                </a:solidFill>
                <a:latin typeface="Calibri"/>
                <a:ea typeface="Calibri"/>
                <a:cs typeface="Calibri"/>
                <a:sym typeface="Calibri"/>
              </a:rPr>
              <a:t>c</a:t>
            </a:r>
            <a:r>
              <a:rPr b="1" i="0" lang="en-US" sz="2800" u="sng" cap="none" strike="noStrike">
                <a:solidFill>
                  <a:schemeClr val="dk2"/>
                </a:solidFill>
                <a:latin typeface="Calibri"/>
                <a:ea typeface="Calibri"/>
                <a:cs typeface="Calibri"/>
                <a:sym typeface="Calibri"/>
              </a:rPr>
              <a:t>ritical ?</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2"/>
                </a:solidFill>
                <a:latin typeface="Calibri"/>
                <a:ea typeface="Calibri"/>
                <a:cs typeface="Calibri"/>
                <a:sym typeface="Calibri"/>
              </a:rPr>
              <a:t>Preventing Larger Outbreaks:</a:t>
            </a:r>
            <a:r>
              <a:rPr i="0" lang="en-US" sz="2400" u="none" cap="none" strike="noStrike">
                <a:solidFill>
                  <a:schemeClr val="dk2"/>
                </a:solidFill>
                <a:latin typeface="Calibri"/>
                <a:ea typeface="Calibri"/>
                <a:cs typeface="Calibri"/>
                <a:sym typeface="Calibri"/>
              </a:rPr>
              <a:t>  </a:t>
            </a:r>
            <a:endParaRPr>
              <a:latin typeface="Calibri"/>
              <a:ea typeface="Calibri"/>
              <a:cs typeface="Calibri"/>
              <a:sym typeface="Calibri"/>
            </a:endParaRPr>
          </a:p>
          <a:p>
            <a:pPr indent="0" lvl="0" marL="0" marR="0" rtl="0" algn="l">
              <a:lnSpc>
                <a:spcPct val="100000"/>
              </a:lnSpc>
              <a:spcBef>
                <a:spcPts val="0"/>
              </a:spcBef>
              <a:spcAft>
                <a:spcPts val="0"/>
              </a:spcAft>
              <a:buNone/>
            </a:pPr>
            <a:r>
              <a:rPr i="0" lang="en-US" sz="2400" u="none" cap="none" strike="noStrike">
                <a:solidFill>
                  <a:schemeClr val="dk2"/>
                </a:solidFill>
                <a:latin typeface="Calibri"/>
                <a:ea typeface="Calibri"/>
                <a:cs typeface="Calibri"/>
                <a:sym typeface="Calibri"/>
              </a:rPr>
              <a:t>Early detection and prompt investigation help to prevent many illnesses from occurring. </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i="0" sz="2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2"/>
                </a:solidFill>
                <a:latin typeface="Calibri"/>
                <a:ea typeface="Calibri"/>
                <a:cs typeface="Calibri"/>
                <a:sym typeface="Calibri"/>
              </a:rPr>
              <a:t>Identifying the Source:</a:t>
            </a:r>
            <a:r>
              <a:rPr i="0" lang="en-US" sz="2400" u="none" cap="none" strike="noStrike">
                <a:solidFill>
                  <a:schemeClr val="dk2"/>
                </a:solidFill>
                <a:latin typeface="Calibri"/>
                <a:ea typeface="Calibri"/>
                <a:cs typeface="Calibri"/>
                <a:sym typeface="Calibri"/>
              </a:rPr>
              <a:t> </a:t>
            </a:r>
            <a:endParaRPr>
              <a:latin typeface="Calibri"/>
              <a:ea typeface="Calibri"/>
              <a:cs typeface="Calibri"/>
              <a:sym typeface="Calibri"/>
            </a:endParaRPr>
          </a:p>
          <a:p>
            <a:pPr indent="0" lvl="0" marL="0" marR="0" rtl="0" algn="l">
              <a:lnSpc>
                <a:spcPct val="100000"/>
              </a:lnSpc>
              <a:spcBef>
                <a:spcPts val="0"/>
              </a:spcBef>
              <a:spcAft>
                <a:spcPts val="0"/>
              </a:spcAft>
              <a:buNone/>
            </a:pPr>
            <a:r>
              <a:rPr i="0" lang="en-US" sz="2400" u="none" cap="none" strike="noStrike">
                <a:solidFill>
                  <a:schemeClr val="dk2"/>
                </a:solidFill>
                <a:latin typeface="Calibri"/>
                <a:ea typeface="Calibri"/>
                <a:cs typeface="Calibri"/>
                <a:sym typeface="Calibri"/>
              </a:rPr>
              <a:t>Timely investigation is necessary to identify the source and risk factors of an outbreak, allowing for effective and early intervention for possible contacts. </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i="0" sz="2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2"/>
                </a:solidFill>
                <a:latin typeface="Calibri"/>
                <a:ea typeface="Calibri"/>
                <a:cs typeface="Calibri"/>
                <a:sym typeface="Calibri"/>
              </a:rPr>
              <a:t>Protecting Public Health:</a:t>
            </a:r>
            <a:r>
              <a:rPr i="0" lang="en-US" sz="2400" u="none" cap="none" strike="noStrike">
                <a:solidFill>
                  <a:schemeClr val="dk2"/>
                </a:solidFill>
                <a:latin typeface="Calibri"/>
                <a:ea typeface="Calibri"/>
                <a:cs typeface="Calibri"/>
                <a:sym typeface="Calibri"/>
              </a:rPr>
              <a:t> </a:t>
            </a:r>
            <a:endParaRPr>
              <a:latin typeface="Calibri"/>
              <a:ea typeface="Calibri"/>
              <a:cs typeface="Calibri"/>
              <a:sym typeface="Calibri"/>
            </a:endParaRPr>
          </a:p>
          <a:p>
            <a:pPr indent="0" lvl="0" marL="0" marR="0" rtl="0" algn="l">
              <a:lnSpc>
                <a:spcPct val="100000"/>
              </a:lnSpc>
              <a:spcBef>
                <a:spcPts val="0"/>
              </a:spcBef>
              <a:spcAft>
                <a:spcPts val="0"/>
              </a:spcAft>
              <a:buNone/>
            </a:pPr>
            <a:r>
              <a:rPr i="0" lang="en-US" sz="2400" u="none" cap="none" strike="noStrike">
                <a:solidFill>
                  <a:schemeClr val="dk2"/>
                </a:solidFill>
                <a:latin typeface="Calibri"/>
                <a:ea typeface="Calibri"/>
                <a:cs typeface="Calibri"/>
                <a:sym typeface="Calibri"/>
              </a:rPr>
              <a:t>Swift action ensures that the appropriate control measures are put in place to protect the public's health. </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22"/>
          <p:cNvGrpSpPr/>
          <p:nvPr/>
        </p:nvGrpSpPr>
        <p:grpSpPr>
          <a:xfrm>
            <a:off x="244653" y="1724261"/>
            <a:ext cx="13223289" cy="8270066"/>
            <a:chOff x="0" y="-38100"/>
            <a:chExt cx="4642371" cy="2287372"/>
          </a:xfrm>
        </p:grpSpPr>
        <p:sp>
          <p:nvSpPr>
            <p:cNvPr id="162" name="Google Shape;162;p22"/>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22"/>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164" name="Google Shape;164;p22"/>
          <p:cNvGrpSpPr/>
          <p:nvPr/>
        </p:nvGrpSpPr>
        <p:grpSpPr>
          <a:xfrm>
            <a:off x="244652" y="316511"/>
            <a:ext cx="9585148" cy="1321789"/>
            <a:chOff x="0" y="-38100"/>
            <a:chExt cx="3633434" cy="281674"/>
          </a:xfrm>
        </p:grpSpPr>
        <p:sp>
          <p:nvSpPr>
            <p:cNvPr id="165" name="Google Shape;165;p22"/>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22"/>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67" name="Google Shape;167;p22"/>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2"/>
          <p:cNvSpPr txBox="1"/>
          <p:nvPr/>
        </p:nvSpPr>
        <p:spPr>
          <a:xfrm>
            <a:off x="359687" y="700402"/>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Timeliness Fields	</a:t>
            </a:r>
            <a:endParaRPr i="0" sz="1400" u="none" cap="none" strike="noStrike">
              <a:solidFill>
                <a:srgbClr val="000000"/>
              </a:solidFill>
              <a:latin typeface="Calibri"/>
              <a:ea typeface="Calibri"/>
              <a:cs typeface="Calibri"/>
              <a:sym typeface="Calibri"/>
            </a:endParaRPr>
          </a:p>
        </p:txBody>
      </p:sp>
      <p:graphicFrame>
        <p:nvGraphicFramePr>
          <p:cNvPr id="169" name="Google Shape;169;p22"/>
          <p:cNvGraphicFramePr/>
          <p:nvPr/>
        </p:nvGraphicFramePr>
        <p:xfrm>
          <a:off x="372512" y="2085474"/>
          <a:ext cx="3000000" cy="3000000"/>
        </p:xfrm>
        <a:graphic>
          <a:graphicData uri="http://schemas.openxmlformats.org/drawingml/2006/table">
            <a:tbl>
              <a:tblPr bandRow="1" firstCol="1" firstRow="1">
                <a:noFill/>
                <a:tableStyleId>{3D03A1EE-F4F5-45CC-84AA-E37002A628C9}</a:tableStyleId>
              </a:tblPr>
              <a:tblGrid>
                <a:gridCol w="1825250"/>
                <a:gridCol w="1859475"/>
                <a:gridCol w="1926475"/>
                <a:gridCol w="2358200"/>
                <a:gridCol w="2261925"/>
                <a:gridCol w="2534650"/>
              </a:tblGrid>
              <a:tr h="1433475">
                <a:tc>
                  <a:txBody>
                    <a:bodyPr/>
                    <a:lstStyle/>
                    <a:p>
                      <a:pPr indent="0" lvl="0" marL="0" marR="0" rtl="0" algn="l">
                        <a:lnSpc>
                          <a:spcPct val="107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 </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sng" cap="none" strike="noStrike"/>
                        <a:t>State Health Dept. Level</a:t>
                      </a:r>
                      <a:endParaRPr sz="1800" u="sng"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sng" cap="none" strike="noStrike"/>
                        <a:t>Local / Regional Investigation Level</a:t>
                      </a:r>
                      <a:endParaRPr sz="1800" u="sng"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sng" cap="none" strike="noStrike"/>
                        <a:t>State Health Dept. Review</a:t>
                      </a:r>
                      <a:endParaRPr sz="1800" u="sng"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sng" cap="none" strike="noStrike"/>
                        <a:t>Total Time Elapsed</a:t>
                      </a:r>
                      <a:endParaRPr sz="1800" u="sng" cap="none" strike="noStrike">
                        <a:latin typeface="Calibri"/>
                        <a:ea typeface="Calibri"/>
                        <a:cs typeface="Calibri"/>
                        <a:sym typeface="Calibri"/>
                      </a:endParaRPr>
                    </a:p>
                  </a:txBody>
                  <a:tcPr marT="0" marB="0" marR="68575" marL="68575"/>
                </a:tc>
              </a:tr>
              <a:tr h="2787850">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t>Disease (Case Count)</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Program Area</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Date Lab Received to Case Investigation Creation Date</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Investigation Creation Date (Local Level) to Submission to the RE</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RE Review to State Review /CDC notification</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Total Time elapsed</a:t>
                      </a:r>
                      <a:endParaRPr sz="1800" u="none" cap="none" strike="noStrike">
                        <a:latin typeface="Calibri"/>
                        <a:ea typeface="Calibri"/>
                        <a:cs typeface="Calibri"/>
                        <a:sym typeface="Calibri"/>
                      </a:endParaRPr>
                    </a:p>
                  </a:txBody>
                  <a:tcPr marT="0" marB="0" marR="68575" marL="68575"/>
                </a:tc>
              </a:tr>
              <a:tr h="2200200">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t> </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WVEDSS Fields Used</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(PHC Add Time) </a:t>
                      </a:r>
                      <a:r>
                        <a:rPr lang="en-US" sz="1800" u="none" cap="none" strike="noStrike"/>
                        <a:t>– (EARLIEST_LAB_ADD_DATE)</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(First Notification Sent Date - Phc Add Time)</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(Last Notification Date - First Notification Date)</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(Last Notification Date–(EARLIEST_LAB_ADD_DATE)</a:t>
                      </a:r>
                      <a:endParaRPr sz="1800" u="none" cap="none" strike="noStrike">
                        <a:latin typeface="Calibri"/>
                        <a:ea typeface="Calibri"/>
                        <a:cs typeface="Calibri"/>
                        <a:sym typeface="Calibri"/>
                      </a:endParaRPr>
                    </a:p>
                  </a:txBody>
                  <a:tcPr marT="0" marB="0" marR="68575" marL="68575"/>
                </a:tc>
              </a:tr>
              <a:tr h="701175">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t>Hep A Acute (5 Cases)</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HEP</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&gt;1 day</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20 days</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7 days</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t>28 days</a:t>
                      </a:r>
                      <a:endParaRPr sz="18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pSp>
        <p:nvGrpSpPr>
          <p:cNvPr id="175" name="Google Shape;175;p23"/>
          <p:cNvGrpSpPr/>
          <p:nvPr/>
        </p:nvGrpSpPr>
        <p:grpSpPr>
          <a:xfrm>
            <a:off x="244653" y="1724261"/>
            <a:ext cx="13223289" cy="8270066"/>
            <a:chOff x="0" y="-38100"/>
            <a:chExt cx="4642371" cy="2287372"/>
          </a:xfrm>
        </p:grpSpPr>
        <p:sp>
          <p:nvSpPr>
            <p:cNvPr id="176" name="Google Shape;176;p23"/>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23"/>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178" name="Google Shape;178;p23"/>
          <p:cNvGrpSpPr/>
          <p:nvPr/>
        </p:nvGrpSpPr>
        <p:grpSpPr>
          <a:xfrm>
            <a:off x="244652" y="316511"/>
            <a:ext cx="9585148" cy="1321789"/>
            <a:chOff x="0" y="-38100"/>
            <a:chExt cx="3633434" cy="281674"/>
          </a:xfrm>
        </p:grpSpPr>
        <p:sp>
          <p:nvSpPr>
            <p:cNvPr id="179" name="Google Shape;179;p23"/>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23"/>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81" name="Google Shape;181;p23"/>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23"/>
          <p:cNvSpPr txBox="1"/>
          <p:nvPr/>
        </p:nvSpPr>
        <p:spPr>
          <a:xfrm>
            <a:off x="359762" y="700402"/>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Data Dictionary	</a:t>
            </a:r>
            <a:endParaRPr b="0" i="0" sz="1400" u="none" cap="none" strike="noStrike">
              <a:solidFill>
                <a:srgbClr val="000000"/>
              </a:solidFill>
              <a:latin typeface="Calibri"/>
              <a:ea typeface="Calibri"/>
              <a:cs typeface="Calibri"/>
              <a:sym typeface="Calibri"/>
            </a:endParaRPr>
          </a:p>
        </p:txBody>
      </p:sp>
      <p:sp>
        <p:nvSpPr>
          <p:cNvPr id="183" name="Google Shape;183;p23"/>
          <p:cNvSpPr txBox="1"/>
          <p:nvPr/>
        </p:nvSpPr>
        <p:spPr>
          <a:xfrm>
            <a:off x="455496" y="2022195"/>
            <a:ext cx="128016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1" sz="2800" u="none" cap="none" strike="noStrike">
              <a:solidFill>
                <a:srgbClr val="01588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rgbClr val="01588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rgbClr val="01588D"/>
              </a:solidFill>
              <a:latin typeface="Arial"/>
              <a:ea typeface="Arial"/>
              <a:cs typeface="Arial"/>
              <a:sym typeface="Arial"/>
            </a:endParaRPr>
          </a:p>
        </p:txBody>
      </p:sp>
      <p:sp>
        <p:nvSpPr>
          <p:cNvPr id="184" name="Google Shape;184;p23"/>
          <p:cNvSpPr/>
          <p:nvPr/>
        </p:nvSpPr>
        <p:spPr>
          <a:xfrm>
            <a:off x="4724405" y="6149392"/>
            <a:ext cx="625642" cy="288758"/>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 </a:t>
            </a:r>
            <a:endParaRPr/>
          </a:p>
        </p:txBody>
      </p:sp>
      <p:graphicFrame>
        <p:nvGraphicFramePr>
          <p:cNvPr id="185" name="Google Shape;185;p23"/>
          <p:cNvGraphicFramePr/>
          <p:nvPr/>
        </p:nvGraphicFramePr>
        <p:xfrm>
          <a:off x="455494" y="2022195"/>
          <a:ext cx="3000000" cy="3000000"/>
        </p:xfrm>
        <a:graphic>
          <a:graphicData uri="http://schemas.openxmlformats.org/drawingml/2006/table">
            <a:tbl>
              <a:tblPr bandRow="1" firstRow="1">
                <a:noFill/>
                <a:tableStyleId>{3D03A1EE-F4F5-45CC-84AA-E37002A628C9}</a:tableStyleId>
              </a:tblPr>
              <a:tblGrid>
                <a:gridCol w="3200400"/>
                <a:gridCol w="3334175"/>
                <a:gridCol w="3066650"/>
                <a:gridCol w="3200400"/>
              </a:tblGrid>
              <a:tr h="1254725">
                <a:tc>
                  <a:txBody>
                    <a:bodyPr/>
                    <a:lstStyle/>
                    <a:p>
                      <a:pPr indent="0" lvl="0" marL="0" marR="0" rtl="0" algn="l">
                        <a:lnSpc>
                          <a:spcPct val="100000"/>
                        </a:lnSpc>
                        <a:spcBef>
                          <a:spcPts val="0"/>
                        </a:spcBef>
                        <a:spcAft>
                          <a:spcPts val="0"/>
                        </a:spcAft>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WVEDSS Report Column Name</a:t>
                      </a:r>
                      <a:endParaRPr/>
                    </a:p>
                  </a:txBody>
                  <a:tcPr marT="45725" marB="45725" marR="91450" marL="91450"/>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Variable</a:t>
                      </a:r>
                      <a:endParaRPr/>
                    </a:p>
                  </a:txBody>
                  <a:tcPr marT="45725" marB="45725" marR="91450" marL="91450"/>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Detailed explanation</a:t>
                      </a:r>
                      <a:endParaRPr/>
                    </a:p>
                  </a:txBody>
                  <a:tcPr marT="45725" marB="45725" marR="91450" marL="91450"/>
                </a:tc>
              </a:tr>
              <a:tr h="1792450">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Date a Lab was added to WVEDSS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EARLIEST_LAB_ADD_DATE</a:t>
                      </a:r>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Date (01/01/2025)</a:t>
                      </a:r>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The date the lab report was added to WVEDSS</a:t>
                      </a:r>
                      <a:endParaRPr/>
                    </a:p>
                  </a:txBody>
                  <a:tcPr marT="45725" marB="45725" marR="91450" marL="91450"/>
                </a:tc>
              </a:tr>
              <a:tr h="931200">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Public Health Case Add Time</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PHC Add Time</a:t>
                      </a:r>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Date (01/01/2025)</a:t>
                      </a:r>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The date the case investigation was created in WVEDSS</a:t>
                      </a:r>
                      <a:endParaRPr/>
                    </a:p>
                  </a:txBody>
                  <a:tcPr marT="45725" marB="45725" marR="91450" marL="91450"/>
                </a:tc>
              </a:tr>
              <a:tr h="931200">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Investigation Start Date</a:t>
                      </a:r>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Inv_Start Date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Date (01/01/2025)</a:t>
                      </a:r>
                      <a:endParaRPr/>
                    </a:p>
                    <a:p>
                      <a:pPr indent="0" lvl="0" marL="0" marR="0" rtl="0" algn="l">
                        <a:lnSpc>
                          <a:spcPct val="100000"/>
                        </a:lnSpc>
                        <a:spcBef>
                          <a:spcPts val="0"/>
                        </a:spcBef>
                        <a:spcAft>
                          <a:spcPts val="0"/>
                        </a:spcAft>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The date the case investigation was started</a:t>
                      </a:r>
                      <a:endParaRPr/>
                    </a:p>
                  </a:txBody>
                  <a:tcPr marT="45725" marB="45725" marR="91450" marL="91450"/>
                </a:tc>
              </a:tr>
              <a:tr h="1314650">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First Notification Sent Date</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First_Notification_Sent_Date</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Date (01/01/2025)</a:t>
                      </a:r>
                      <a:endParaRPr/>
                    </a:p>
                    <a:p>
                      <a:pPr indent="0" lvl="0" marL="0" marR="0" rtl="0" algn="l">
                        <a:lnSpc>
                          <a:spcPct val="100000"/>
                        </a:lnSpc>
                        <a:spcBef>
                          <a:spcPts val="0"/>
                        </a:spcBef>
                        <a:spcAft>
                          <a:spcPts val="0"/>
                        </a:spcAft>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The date the Regional epidemiologist sent the case for state review</a:t>
                      </a:r>
                      <a:endParaRPr/>
                    </a:p>
                  </a:txBody>
                  <a:tcPr marT="45725" marB="45725" marR="91450" marL="91450"/>
                </a:tc>
              </a:tr>
              <a:tr h="1314650">
                <a:tc>
                  <a:txBody>
                    <a:bodyPr/>
                    <a:lstStyle/>
                    <a:p>
                      <a:pPr indent="0" lvl="0" marL="0" marR="0" rtl="0" algn="l">
                        <a:lnSpc>
                          <a:spcPct val="100000"/>
                        </a:lnSpc>
                        <a:spcBef>
                          <a:spcPts val="0"/>
                        </a:spcBef>
                        <a:spcAft>
                          <a:spcPts val="0"/>
                        </a:spcAft>
                        <a:buNone/>
                      </a:pPr>
                      <a:r>
                        <a:rPr lang="en-US" sz="1800" u="none" cap="none" strike="noStrike">
                          <a:latin typeface="Calibri"/>
                          <a:ea typeface="Calibri"/>
                          <a:cs typeface="Calibri"/>
                          <a:sym typeface="Calibri"/>
                        </a:rPr>
                        <a:t>Last Notification Sent Date</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Last_Notification_Sent_Date</a:t>
                      </a:r>
                      <a:endParaRPr sz="18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Date (01/01/2025)</a:t>
                      </a:r>
                      <a:endParaRPr/>
                    </a:p>
                    <a:p>
                      <a:pPr indent="0" lvl="0" marL="0" marR="0" rtl="0" algn="l">
                        <a:lnSpc>
                          <a:spcPct val="100000"/>
                        </a:lnSpc>
                        <a:spcBef>
                          <a:spcPts val="0"/>
                        </a:spcBef>
                        <a:spcAft>
                          <a:spcPts val="0"/>
                        </a:spcAft>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The date the Department of Health sent the case notification to the CDC</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24"/>
          <p:cNvGrpSpPr/>
          <p:nvPr/>
        </p:nvGrpSpPr>
        <p:grpSpPr>
          <a:xfrm>
            <a:off x="179203" y="1758212"/>
            <a:ext cx="13223330" cy="8269993"/>
            <a:chOff x="0" y="-38100"/>
            <a:chExt cx="4642371" cy="2287372"/>
          </a:xfrm>
        </p:grpSpPr>
        <p:sp>
          <p:nvSpPr>
            <p:cNvPr id="192" name="Google Shape;192;p24"/>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24"/>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194" name="Google Shape;194;p24"/>
          <p:cNvGrpSpPr/>
          <p:nvPr/>
        </p:nvGrpSpPr>
        <p:grpSpPr>
          <a:xfrm>
            <a:off x="244652" y="316511"/>
            <a:ext cx="9585148" cy="1321789"/>
            <a:chOff x="0" y="-38100"/>
            <a:chExt cx="3633434" cy="281674"/>
          </a:xfrm>
        </p:grpSpPr>
        <p:sp>
          <p:nvSpPr>
            <p:cNvPr id="195" name="Google Shape;195;p24"/>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24"/>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97" name="Google Shape;197;p24"/>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24"/>
          <p:cNvSpPr txBox="1"/>
          <p:nvPr/>
        </p:nvSpPr>
        <p:spPr>
          <a:xfrm>
            <a:off x="29483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199" name="Google Shape;199;p24"/>
          <p:cNvSpPr txBox="1"/>
          <p:nvPr/>
        </p:nvSpPr>
        <p:spPr>
          <a:xfrm>
            <a:off x="9767315" y="1884443"/>
            <a:ext cx="3753300" cy="25551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2"/>
              </a:buClr>
              <a:buSzPts val="3200"/>
              <a:buFont typeface="Arial"/>
              <a:buChar char="•"/>
            </a:pPr>
            <a:r>
              <a:rPr i="0" lang="en-US" sz="3200" u="none" cap="none" strike="noStrike">
                <a:solidFill>
                  <a:schemeClr val="dk2"/>
                </a:solidFill>
                <a:latin typeface="Calibri"/>
                <a:ea typeface="Calibri"/>
                <a:cs typeface="Calibri"/>
                <a:sym typeface="Calibri"/>
              </a:rPr>
              <a:t>Navigate to the Reports Menu at the top of the WVEDSS Home Screen</a:t>
            </a:r>
            <a:endParaRPr sz="1800">
              <a:solidFill>
                <a:schemeClr val="dk2"/>
              </a:solidFill>
              <a:latin typeface="Calibri"/>
              <a:ea typeface="Calibri"/>
              <a:cs typeface="Calibri"/>
              <a:sym typeface="Calibri"/>
            </a:endParaRPr>
          </a:p>
        </p:txBody>
      </p:sp>
      <p:pic>
        <p:nvPicPr>
          <p:cNvPr id="200" name="Google Shape;200;p24"/>
          <p:cNvPicPr preferRelativeResize="0"/>
          <p:nvPr/>
        </p:nvPicPr>
        <p:blipFill>
          <a:blip r:embed="rId4">
            <a:alphaModFix/>
          </a:blip>
          <a:stretch>
            <a:fillRect/>
          </a:stretch>
        </p:blipFill>
        <p:spPr>
          <a:xfrm>
            <a:off x="294825" y="1884450"/>
            <a:ext cx="9354899" cy="7470001"/>
          </a:xfrm>
          <a:prstGeom prst="rect">
            <a:avLst/>
          </a:prstGeom>
          <a:noFill/>
          <a:ln>
            <a:noFill/>
          </a:ln>
        </p:spPr>
      </p:pic>
      <p:sp>
        <p:nvSpPr>
          <p:cNvPr id="201" name="Google Shape;201;p24"/>
          <p:cNvSpPr txBox="1"/>
          <p:nvPr/>
        </p:nvSpPr>
        <p:spPr>
          <a:xfrm>
            <a:off x="4586475" y="1970800"/>
            <a:ext cx="675900" cy="30780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2" name="Google Shape;202;p24"/>
          <p:cNvCxnSpPr/>
          <p:nvPr/>
        </p:nvCxnSpPr>
        <p:spPr>
          <a:xfrm rot="10800000">
            <a:off x="5391688" y="2400158"/>
            <a:ext cx="448200" cy="199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25"/>
          <p:cNvGrpSpPr/>
          <p:nvPr/>
        </p:nvGrpSpPr>
        <p:grpSpPr>
          <a:xfrm>
            <a:off x="244653" y="1724261"/>
            <a:ext cx="13223289" cy="8270066"/>
            <a:chOff x="0" y="-38100"/>
            <a:chExt cx="4642371" cy="2287372"/>
          </a:xfrm>
        </p:grpSpPr>
        <p:sp>
          <p:nvSpPr>
            <p:cNvPr id="209" name="Google Shape;209;p25"/>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25"/>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211" name="Google Shape;211;p25"/>
          <p:cNvGrpSpPr/>
          <p:nvPr/>
        </p:nvGrpSpPr>
        <p:grpSpPr>
          <a:xfrm>
            <a:off x="244652" y="316511"/>
            <a:ext cx="9585148" cy="1321789"/>
            <a:chOff x="0" y="-38100"/>
            <a:chExt cx="3633434" cy="281674"/>
          </a:xfrm>
        </p:grpSpPr>
        <p:sp>
          <p:nvSpPr>
            <p:cNvPr id="212" name="Google Shape;212;p25"/>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5"/>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14" name="Google Shape;214;p25"/>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25"/>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216" name="Google Shape;216;p25"/>
          <p:cNvSpPr txBox="1"/>
          <p:nvPr/>
        </p:nvSpPr>
        <p:spPr>
          <a:xfrm>
            <a:off x="8499876" y="1884443"/>
            <a:ext cx="4885658" cy="10772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2"/>
              </a:buClr>
              <a:buSzPts val="3200"/>
              <a:buFont typeface="Arial"/>
              <a:buChar char="•"/>
            </a:pPr>
            <a:r>
              <a:rPr b="0" i="0" lang="en-US" sz="3200" u="none" cap="none" strike="noStrike">
                <a:solidFill>
                  <a:schemeClr val="dk2"/>
                </a:solidFill>
                <a:latin typeface="Calibri"/>
                <a:ea typeface="Calibri"/>
                <a:cs typeface="Calibri"/>
                <a:sym typeface="Calibri"/>
              </a:rPr>
              <a:t>Click to expand Default Report Section</a:t>
            </a:r>
            <a:endParaRPr>
              <a:solidFill>
                <a:schemeClr val="dk2"/>
              </a:solidFill>
            </a:endParaRPr>
          </a:p>
        </p:txBody>
      </p:sp>
      <p:pic>
        <p:nvPicPr>
          <p:cNvPr id="217" name="Google Shape;217;p25"/>
          <p:cNvPicPr preferRelativeResize="0"/>
          <p:nvPr/>
        </p:nvPicPr>
        <p:blipFill rotWithShape="1">
          <a:blip r:embed="rId4">
            <a:alphaModFix/>
          </a:blip>
          <a:srcRect b="0" l="0" r="4260" t="0"/>
          <a:stretch/>
        </p:blipFill>
        <p:spPr>
          <a:xfrm>
            <a:off x="244650" y="1884450"/>
            <a:ext cx="7852549" cy="7948674"/>
          </a:xfrm>
          <a:prstGeom prst="rect">
            <a:avLst/>
          </a:prstGeom>
          <a:noFill/>
          <a:ln>
            <a:noFill/>
          </a:ln>
        </p:spPr>
      </p:pic>
      <p:sp>
        <p:nvSpPr>
          <p:cNvPr id="218" name="Google Shape;218;p25"/>
          <p:cNvSpPr txBox="1"/>
          <p:nvPr/>
        </p:nvSpPr>
        <p:spPr>
          <a:xfrm>
            <a:off x="359675" y="7897950"/>
            <a:ext cx="2658900" cy="30780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19" name="Google Shape;219;p25"/>
          <p:cNvCxnSpPr/>
          <p:nvPr/>
        </p:nvCxnSpPr>
        <p:spPr>
          <a:xfrm rot="10800000">
            <a:off x="3018574" y="8040151"/>
            <a:ext cx="566100" cy="23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26"/>
          <p:cNvGrpSpPr/>
          <p:nvPr/>
        </p:nvGrpSpPr>
        <p:grpSpPr>
          <a:xfrm>
            <a:off x="244653" y="1724261"/>
            <a:ext cx="13223289" cy="8270066"/>
            <a:chOff x="0" y="-38100"/>
            <a:chExt cx="4642371" cy="2287372"/>
          </a:xfrm>
        </p:grpSpPr>
        <p:sp>
          <p:nvSpPr>
            <p:cNvPr id="226" name="Google Shape;226;p26"/>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26"/>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grpSp>
        <p:nvGrpSpPr>
          <p:cNvPr id="228" name="Google Shape;228;p26"/>
          <p:cNvGrpSpPr/>
          <p:nvPr/>
        </p:nvGrpSpPr>
        <p:grpSpPr>
          <a:xfrm>
            <a:off x="244652" y="316511"/>
            <a:ext cx="9585148" cy="1321789"/>
            <a:chOff x="0" y="-38100"/>
            <a:chExt cx="3633434" cy="281674"/>
          </a:xfrm>
        </p:grpSpPr>
        <p:sp>
          <p:nvSpPr>
            <p:cNvPr id="229" name="Google Shape;229;p26"/>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26"/>
            <p:cNvSpPr txBox="1"/>
            <p:nvPr/>
          </p:nvSpPr>
          <p:spPr>
            <a:xfrm>
              <a:off x="0" y="-38100"/>
              <a:ext cx="3633434" cy="281674"/>
            </a:xfrm>
            <a:prstGeom prst="rect">
              <a:avLst/>
            </a:prstGeom>
            <a:solidFill>
              <a:schemeClr val="dk2"/>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31" name="Google Shape;231;p26"/>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28" l="-8849" r="-8111" t="-1177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26"/>
          <p:cNvSpPr txBox="1"/>
          <p:nvPr/>
        </p:nvSpPr>
        <p:spPr>
          <a:xfrm>
            <a:off x="359686" y="700401"/>
            <a:ext cx="9354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to run a Timeliness Report</a:t>
            </a:r>
            <a:endParaRPr i="0" sz="1400" u="none" cap="none" strike="noStrike">
              <a:solidFill>
                <a:srgbClr val="000000"/>
              </a:solidFill>
              <a:latin typeface="Calibri"/>
              <a:ea typeface="Calibri"/>
              <a:cs typeface="Calibri"/>
              <a:sym typeface="Calibri"/>
            </a:endParaRPr>
          </a:p>
        </p:txBody>
      </p:sp>
      <p:sp>
        <p:nvSpPr>
          <p:cNvPr id="233" name="Google Shape;233;p26"/>
          <p:cNvSpPr txBox="1"/>
          <p:nvPr/>
        </p:nvSpPr>
        <p:spPr>
          <a:xfrm>
            <a:off x="7628000" y="1884450"/>
            <a:ext cx="5715600" cy="15699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2"/>
              </a:buClr>
              <a:buSzPts val="3200"/>
              <a:buFont typeface="Arial"/>
              <a:buChar char="•"/>
            </a:pPr>
            <a:r>
              <a:rPr i="0" lang="en-US" sz="3200" u="none" cap="none" strike="noStrike">
                <a:solidFill>
                  <a:schemeClr val="dk2"/>
                </a:solidFill>
                <a:latin typeface="Calibri"/>
                <a:ea typeface="Calibri"/>
                <a:cs typeface="Calibri"/>
                <a:sym typeface="Calibri"/>
              </a:rPr>
              <a:t>Select Run “Line List of Individual Cases with Program Area and Jurisdiction Security”</a:t>
            </a:r>
            <a:endParaRPr sz="3200">
              <a:solidFill>
                <a:schemeClr val="dk2"/>
              </a:solidFill>
              <a:latin typeface="Calibri"/>
              <a:ea typeface="Calibri"/>
              <a:cs typeface="Calibri"/>
              <a:sym typeface="Calibri"/>
            </a:endParaRPr>
          </a:p>
        </p:txBody>
      </p:sp>
      <p:pic>
        <p:nvPicPr>
          <p:cNvPr id="234" name="Google Shape;234;p26"/>
          <p:cNvPicPr preferRelativeResize="0"/>
          <p:nvPr/>
        </p:nvPicPr>
        <p:blipFill>
          <a:blip r:embed="rId4">
            <a:alphaModFix/>
          </a:blip>
          <a:stretch>
            <a:fillRect/>
          </a:stretch>
        </p:blipFill>
        <p:spPr>
          <a:xfrm>
            <a:off x="359675" y="1884450"/>
            <a:ext cx="6957824" cy="7784150"/>
          </a:xfrm>
          <a:prstGeom prst="rect">
            <a:avLst/>
          </a:prstGeom>
          <a:noFill/>
          <a:ln>
            <a:noFill/>
          </a:ln>
        </p:spPr>
      </p:pic>
      <p:sp>
        <p:nvSpPr>
          <p:cNvPr id="235" name="Google Shape;235;p26"/>
          <p:cNvSpPr txBox="1"/>
          <p:nvPr/>
        </p:nvSpPr>
        <p:spPr>
          <a:xfrm>
            <a:off x="359683" y="5550750"/>
            <a:ext cx="6498300" cy="30780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36" name="Google Shape;236;p26"/>
          <p:cNvCxnSpPr/>
          <p:nvPr/>
        </p:nvCxnSpPr>
        <p:spPr>
          <a:xfrm rot="10800000">
            <a:off x="6857973" y="5692945"/>
            <a:ext cx="566100" cy="23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0"/>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CE1545B6D6847AB1366E58AD0D891" ma:contentTypeVersion="6" ma:contentTypeDescription="Create a new document." ma:contentTypeScope="" ma:versionID="044dce0d3e3917b6a4bca30a485fdf88">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4ABD64-515E-40D1-A3DC-1713830ABD88}"/>
</file>

<file path=customXml/itemProps2.xml><?xml version="1.0" encoding="utf-8"?>
<ds:datastoreItem xmlns:ds="http://schemas.openxmlformats.org/officeDocument/2006/customXml" ds:itemID="{89769E36-628E-4775-99F6-7A751BDF27FC}"/>
</file>

<file path=customXml/itemProps3.xml><?xml version="1.0" encoding="utf-8"?>
<ds:datastoreItem xmlns:ds="http://schemas.openxmlformats.org/officeDocument/2006/customXml" ds:itemID="{1CC2DFD1-F238-4975-AB28-D522515C0CD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Holstein, Jessica N</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0x010100BA3CE1545B6D6847AB1366E58AD0D891</vt:lpwstr>
  </property>
</Properties>
</file>